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72" r:id="rId2"/>
    <p:sldId id="273" r:id="rId3"/>
    <p:sldId id="278" r:id="rId4"/>
    <p:sldId id="283" r:id="rId5"/>
    <p:sldId id="284" r:id="rId6"/>
    <p:sldId id="285" r:id="rId7"/>
    <p:sldId id="286" r:id="rId8"/>
    <p:sldId id="259" r:id="rId9"/>
    <p:sldId id="261" r:id="rId10"/>
    <p:sldId id="262" r:id="rId11"/>
    <p:sldId id="287" r:id="rId12"/>
    <p:sldId id="288" r:id="rId13"/>
    <p:sldId id="289" r:id="rId14"/>
    <p:sldId id="292" r:id="rId15"/>
    <p:sldId id="290" r:id="rId16"/>
    <p:sldId id="291" r:id="rId17"/>
    <p:sldId id="281" r:id="rId18"/>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Grid="0">
      <p:cViewPr varScale="1">
        <p:scale>
          <a:sx n="83" d="100"/>
          <a:sy n="83" d="100"/>
        </p:scale>
        <p:origin x="686" y="77"/>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D913024-4032-4B4F-8680-09D5E08EDB6E}" type="datetimeFigureOut">
              <a:rPr lang="en-GB" smtClean="0"/>
              <a:t>16/03/2025</a:t>
            </a:fld>
            <a:endParaRPr lang="en-GB"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49E357A0-8177-46BC-BFCE-19D99E3453CC}" type="slidenum">
              <a:rPr lang="en-GB" smtClean="0"/>
              <a:t>‹#›</a:t>
            </a:fld>
            <a:endParaRPr lang="en-GB"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F2AE225E-43E0-7047-8ADB-DD9EBB41B4D0}" type="datetimeFigureOut">
              <a:rPr lang="en-GB" noProof="0" smtClean="0"/>
              <a:t>15/03/2025</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7C366290-4595-5745-A50F-D5EC13BAC604}" type="slidenum">
              <a:rPr lang="en-GB" noProof="0" smtClean="0"/>
              <a:t>‹#›</a:t>
            </a:fld>
            <a:endParaRPr lang="en-GB"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1</a:t>
            </a:fld>
            <a:endParaRPr lang="en-GB"/>
          </a:p>
        </p:txBody>
      </p:sp>
    </p:spTree>
    <p:extLst>
      <p:ext uri="{BB962C8B-B14F-4D97-AF65-F5344CB8AC3E}">
        <p14:creationId xmlns:p14="http://schemas.microsoft.com/office/powerpoint/2010/main" val="3149589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10</a:t>
            </a:fld>
            <a:endParaRPr lang="en-GB"/>
          </a:p>
        </p:txBody>
      </p:sp>
    </p:spTree>
    <p:extLst>
      <p:ext uri="{BB962C8B-B14F-4D97-AF65-F5344CB8AC3E}">
        <p14:creationId xmlns:p14="http://schemas.microsoft.com/office/powerpoint/2010/main" val="811271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11</a:t>
            </a:fld>
            <a:endParaRPr lang="en-GB" noProof="0" dirty="0"/>
          </a:p>
        </p:txBody>
      </p:sp>
    </p:spTree>
    <p:extLst>
      <p:ext uri="{BB962C8B-B14F-4D97-AF65-F5344CB8AC3E}">
        <p14:creationId xmlns:p14="http://schemas.microsoft.com/office/powerpoint/2010/main" val="263887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12</a:t>
            </a:fld>
            <a:endParaRPr lang="en-GB" noProof="0" dirty="0"/>
          </a:p>
        </p:txBody>
      </p:sp>
    </p:spTree>
    <p:extLst>
      <p:ext uri="{BB962C8B-B14F-4D97-AF65-F5344CB8AC3E}">
        <p14:creationId xmlns:p14="http://schemas.microsoft.com/office/powerpoint/2010/main" val="188608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13</a:t>
            </a:fld>
            <a:endParaRPr lang="en-GB" noProof="0" dirty="0"/>
          </a:p>
        </p:txBody>
      </p:sp>
    </p:spTree>
    <p:extLst>
      <p:ext uri="{BB962C8B-B14F-4D97-AF65-F5344CB8AC3E}">
        <p14:creationId xmlns:p14="http://schemas.microsoft.com/office/powerpoint/2010/main" val="255939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14</a:t>
            </a:fld>
            <a:endParaRPr lang="en-GB" noProof="0" dirty="0"/>
          </a:p>
        </p:txBody>
      </p:sp>
    </p:spTree>
    <p:extLst>
      <p:ext uri="{BB962C8B-B14F-4D97-AF65-F5344CB8AC3E}">
        <p14:creationId xmlns:p14="http://schemas.microsoft.com/office/powerpoint/2010/main" val="476416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15</a:t>
            </a:fld>
            <a:endParaRPr lang="en-GB" noProof="0" dirty="0"/>
          </a:p>
        </p:txBody>
      </p:sp>
    </p:spTree>
    <p:extLst>
      <p:ext uri="{BB962C8B-B14F-4D97-AF65-F5344CB8AC3E}">
        <p14:creationId xmlns:p14="http://schemas.microsoft.com/office/powerpoint/2010/main" val="13330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16</a:t>
            </a:fld>
            <a:endParaRPr lang="en-GB" noProof="0" dirty="0"/>
          </a:p>
        </p:txBody>
      </p:sp>
    </p:spTree>
    <p:extLst>
      <p:ext uri="{BB962C8B-B14F-4D97-AF65-F5344CB8AC3E}">
        <p14:creationId xmlns:p14="http://schemas.microsoft.com/office/powerpoint/2010/main" val="1341288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17</a:t>
            </a:fld>
            <a:endParaRPr lang="en-GB"/>
          </a:p>
        </p:txBody>
      </p:sp>
    </p:spTree>
    <p:extLst>
      <p:ext uri="{BB962C8B-B14F-4D97-AF65-F5344CB8AC3E}">
        <p14:creationId xmlns:p14="http://schemas.microsoft.com/office/powerpoint/2010/main" val="17985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7C366290-4595-5745-A50F-D5EC13BAC604}" type="slidenum">
              <a:rPr lang="en-GB" smtClean="0"/>
              <a:t>2</a:t>
            </a:fld>
            <a:endParaRPr lang="en-GB" dirty="0"/>
          </a:p>
        </p:txBody>
      </p:sp>
    </p:spTree>
    <p:extLst>
      <p:ext uri="{BB962C8B-B14F-4D97-AF65-F5344CB8AC3E}">
        <p14:creationId xmlns:p14="http://schemas.microsoft.com/office/powerpoint/2010/main" val="291572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3</a:t>
            </a:fld>
            <a:endParaRPr lang="en-GB"/>
          </a:p>
        </p:txBody>
      </p:sp>
    </p:spTree>
    <p:extLst>
      <p:ext uri="{BB962C8B-B14F-4D97-AF65-F5344CB8AC3E}">
        <p14:creationId xmlns:p14="http://schemas.microsoft.com/office/powerpoint/2010/main" val="234789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4</a:t>
            </a:fld>
            <a:endParaRPr lang="en-GB" noProof="0" dirty="0"/>
          </a:p>
        </p:txBody>
      </p:sp>
    </p:spTree>
    <p:extLst>
      <p:ext uri="{BB962C8B-B14F-4D97-AF65-F5344CB8AC3E}">
        <p14:creationId xmlns:p14="http://schemas.microsoft.com/office/powerpoint/2010/main" val="274468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5</a:t>
            </a:fld>
            <a:endParaRPr lang="en-GB" noProof="0" dirty="0"/>
          </a:p>
        </p:txBody>
      </p:sp>
    </p:spTree>
    <p:extLst>
      <p:ext uri="{BB962C8B-B14F-4D97-AF65-F5344CB8AC3E}">
        <p14:creationId xmlns:p14="http://schemas.microsoft.com/office/powerpoint/2010/main" val="3228283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6</a:t>
            </a:fld>
            <a:endParaRPr lang="en-GB" noProof="0" dirty="0"/>
          </a:p>
        </p:txBody>
      </p:sp>
    </p:spTree>
    <p:extLst>
      <p:ext uri="{BB962C8B-B14F-4D97-AF65-F5344CB8AC3E}">
        <p14:creationId xmlns:p14="http://schemas.microsoft.com/office/powerpoint/2010/main" val="186708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noProof="0" smtClean="0"/>
              <a:t>7</a:t>
            </a:fld>
            <a:endParaRPr lang="en-GB" noProof="0" dirty="0"/>
          </a:p>
        </p:txBody>
      </p:sp>
    </p:spTree>
    <p:extLst>
      <p:ext uri="{BB962C8B-B14F-4D97-AF65-F5344CB8AC3E}">
        <p14:creationId xmlns:p14="http://schemas.microsoft.com/office/powerpoint/2010/main" val="11690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8</a:t>
            </a:fld>
            <a:endParaRPr lang="en-GB"/>
          </a:p>
        </p:txBody>
      </p:sp>
    </p:spTree>
    <p:extLst>
      <p:ext uri="{BB962C8B-B14F-4D97-AF65-F5344CB8AC3E}">
        <p14:creationId xmlns:p14="http://schemas.microsoft.com/office/powerpoint/2010/main" val="107589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7C366290-4595-5745-A50F-D5EC13BAC604}" type="slidenum">
              <a:rPr lang="en-GB" smtClean="0"/>
              <a:t>9</a:t>
            </a:fld>
            <a:endParaRPr lang="en-GB"/>
          </a:p>
        </p:txBody>
      </p:sp>
    </p:spTree>
    <p:extLst>
      <p:ext uri="{BB962C8B-B14F-4D97-AF65-F5344CB8AC3E}">
        <p14:creationId xmlns:p14="http://schemas.microsoft.com/office/powerpoint/2010/main" val="1234680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en-GB" sz="1400" cap="all" baseline="0">
                <a:latin typeface="Gill Sans Nova" panose="020B0602020104020203" pitchFamily="34" charset="0"/>
              </a:defRPr>
            </a:lvl1pPr>
          </a:lstStyle>
          <a:p>
            <a:pPr lvl="0" rt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en-GB" sz="1400" cap="none" baseline="0"/>
            </a:lvl1pPr>
          </a:lstStyle>
          <a:p>
            <a:pPr lvl="0" rtl="0"/>
            <a:r>
              <a:rPr lang="en-GB"/>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en-GB" sz="2000" cap="all" baseline="0">
                <a:latin typeface="Gill Sans Nova" panose="020B0602020104020203" pitchFamily="34" charset="0"/>
              </a:defRPr>
            </a:lvl1pPr>
            <a:lvl2pPr marL="0" indent="0" algn="ctr">
              <a:lnSpc>
                <a:spcPct val="100000"/>
              </a:lnSpc>
              <a:spcBef>
                <a:spcPts val="0"/>
              </a:spcBef>
              <a:buNone/>
              <a:defRPr lang="en-GB" sz="1800"/>
            </a:lvl2pPr>
          </a:lstStyle>
          <a:p>
            <a:pPr lvl="0" rtl="0"/>
            <a:r>
              <a:rPr lang="en-US"/>
              <a:t>Click to edit Master text styles</a:t>
            </a:r>
          </a:p>
          <a:p>
            <a:pPr lvl="1" rtl="0"/>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US"/>
              <a:t>2025</a:t>
            </a:r>
            <a:endParaRPr lang="en-GB"/>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There is More to Needles than Threading The Eye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en-GB">
                <a:solidFill>
                  <a:schemeClr val="accent1"/>
                </a:solidFill>
              </a:defRPr>
            </a:lvl1pPr>
          </a:lstStyle>
          <a:p>
            <a:pPr rtl="0"/>
            <a:r>
              <a:rPr lang="en-US"/>
              <a:t>2025</a:t>
            </a:r>
            <a:endParaRPr lang="en-GB"/>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en-GB">
                <a:solidFill>
                  <a:schemeClr val="accent1"/>
                </a:solidFill>
              </a:defRPr>
            </a:lvl1pPr>
          </a:lstStyle>
          <a:p>
            <a:pPr rtl="0"/>
            <a:r>
              <a:rPr lang="en-GB"/>
              <a:t>There is More to Needles than Threading The Eye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en-GB">
                <a:solidFill>
                  <a:schemeClr val="accent1"/>
                </a:solidFill>
              </a:defRPr>
            </a:lvl1pPr>
          </a:lstStyle>
          <a:p>
            <a:pPr rtl="0"/>
            <a:fld id="{58FB4751-880F-D840-AAA9-3A15815CC996}" type="slidenum">
              <a:rPr lang="en-GB" smtClean="0"/>
              <a:pPr/>
              <a:t>‹#›</a:t>
            </a:fld>
            <a:endParaRPr lang="en-GB"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en-GB" sz="4800">
                <a:solidFill>
                  <a:schemeClr val="accent1"/>
                </a:solidFill>
              </a:defRPr>
            </a:lvl1pPr>
          </a:lstStyle>
          <a:p>
            <a:pPr rtl="0"/>
            <a:r>
              <a:rPr lang="en-GB"/>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rtlCol="0" anchor="ctr">
            <a:normAutofit/>
          </a:bodyPr>
          <a:lstStyle>
            <a:lvl1pPr marL="0" indent="0">
              <a:buNone/>
              <a:defRPr lang="en-GB" sz="2000" b="0" cap="all" baseline="0">
                <a:solidFill>
                  <a:schemeClr val="accent1"/>
                </a:solidFill>
                <a:latin typeface="Gill Sans Nova" panose="020B0602020104020203" pitchFamily="34" charset="0"/>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en-GB" sz="1800">
                <a:solidFill>
                  <a:schemeClr val="accent1"/>
                </a:solidFill>
              </a:defRPr>
            </a:lvl1pPr>
            <a:lvl2pPr>
              <a:lnSpc>
                <a:spcPct val="100000"/>
              </a:lnSpc>
              <a:spcBef>
                <a:spcPts val="0"/>
              </a:spcBef>
              <a:defRPr lang="en-GB" sz="1600">
                <a:solidFill>
                  <a:schemeClr val="accent1"/>
                </a:solidFill>
              </a:defRPr>
            </a:lvl2pPr>
            <a:lvl3pPr>
              <a:lnSpc>
                <a:spcPct val="100000"/>
              </a:lnSpc>
              <a:spcBef>
                <a:spcPts val="0"/>
              </a:spcBef>
              <a:defRPr lang="en-GB" sz="1400">
                <a:solidFill>
                  <a:schemeClr val="accent1"/>
                </a:solidFill>
              </a:defRPr>
            </a:lvl3pPr>
            <a:lvl4pPr>
              <a:lnSpc>
                <a:spcPct val="100000"/>
              </a:lnSpc>
              <a:spcBef>
                <a:spcPts val="0"/>
              </a:spcBef>
              <a:defRPr lang="en-GB" sz="1200">
                <a:solidFill>
                  <a:schemeClr val="accent1"/>
                </a:solidFill>
              </a:defRPr>
            </a:lvl4pPr>
            <a:lvl5pPr>
              <a:lnSpc>
                <a:spcPct val="100000"/>
              </a:lnSpc>
              <a:spcBef>
                <a:spcPts val="0"/>
              </a:spcBef>
              <a:defRPr lang="en-GB" sz="1200">
                <a:solidFill>
                  <a:schemeClr val="accent1"/>
                </a:solidFill>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en-GB" sz="6000"/>
            </a:lvl1pPr>
          </a:lstStyle>
          <a:p>
            <a:pPr rtl="0"/>
            <a:r>
              <a:rPr lang="en-GB"/>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en-GB" sz="2400">
                <a:solidFill>
                  <a:schemeClr val="tx2"/>
                </a:solidFill>
              </a:defRPr>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en-GB" sz="4800"/>
            </a:lvl1pPr>
          </a:lstStyle>
          <a:p>
            <a:pPr rtl="0"/>
            <a:r>
              <a:rPr lang="en-GB"/>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en-GB" sz="3200"/>
            </a:lvl1pPr>
          </a:lstStyle>
          <a:p>
            <a:pPr rtl="0"/>
            <a:r>
              <a:rPr lang="en-GB"/>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en-GB">
                <a:solidFill>
                  <a:schemeClr val="accent1"/>
                </a:solidFill>
              </a:defRPr>
            </a:lvl1pPr>
          </a:lstStyle>
          <a:p>
            <a:pPr rtl="0"/>
            <a:r>
              <a:rPr lang="en-GB"/>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en-GB" sz="2400" cap="all" baseline="0"/>
            </a:lvl1pPr>
            <a:lvl2pPr marL="457200" indent="0" algn="r">
              <a:buNone/>
              <a:defRPr lang="en-GB" sz="1800">
                <a:latin typeface="+mj-lt"/>
              </a:defRPr>
            </a:lvl2pPr>
            <a:lvl3pPr marL="914400" indent="0" algn="r">
              <a:buNone/>
              <a:defRPr lang="en-GB"/>
            </a:lvl3pPr>
            <a:lvl4pPr marL="1371600" indent="0" algn="r">
              <a:buNone/>
              <a:defRPr lang="en-GB"/>
            </a:lvl4pPr>
            <a:lvl5pPr marL="1828800" indent="0" algn="r">
              <a:buNone/>
              <a:defRPr lang="en-GB"/>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en-GB" sz="4800"/>
            </a:lvl1pPr>
          </a:lstStyle>
          <a:p>
            <a:pPr rtl="0"/>
            <a:r>
              <a:rPr lang="en-GB"/>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en-GB" sz="18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en-GB" sz="6000">
                <a:solidFill>
                  <a:schemeClr val="accent1"/>
                </a:solidFill>
              </a:defRPr>
            </a:lvl1pPr>
          </a:lstStyle>
          <a:p>
            <a:pPr rtl="0"/>
            <a:r>
              <a:rPr lang="en-GB"/>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en-GB" sz="2400">
                <a:solidFill>
                  <a:schemeClr val="accent1"/>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GB"/>
            </a:defPPr>
          </a:lstStyle>
          <a:p>
            <a:pPr algn="ctr" rtl="0"/>
            <a:endParaRPr lang="en-GB"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en-GB" sz="2400"/>
            </a:lvl1pPr>
          </a:lstStyle>
          <a:p>
            <a:pPr lvl="0" rt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en-GB" sz="2400" cap="all" baseline="0">
                <a:latin typeface="Gill Sans Nova" panose="020B0602020104020203" pitchFamily="34" charset="0"/>
              </a:defRPr>
            </a:lvl1pPr>
          </a:lstStyle>
          <a:p>
            <a:pPr rtl="0"/>
            <a:r>
              <a:rPr lang="en-US"/>
              <a:t>Click to edit Master title style</a:t>
            </a:r>
            <a:endParaRPr lang="en-GB"/>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en-GB" sz="4800"/>
            </a:lvl1pPr>
          </a:lstStyle>
          <a:p>
            <a:pPr rtl="0"/>
            <a:r>
              <a:rPr lang="en-GB"/>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en-GB" sz="1800">
                <a:solidFill>
                  <a:schemeClr val="accent1"/>
                </a:solidFill>
              </a:defRPr>
            </a:lvl1pPr>
          </a:lstStyle>
          <a:p>
            <a:pPr rtl="0"/>
            <a:r>
              <a:rPr lang="en-US"/>
              <a:t>Click icon to add picture</a:t>
            </a:r>
            <a:endParaRPr lang="en-GB"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en-GB" sz="1800" cap="all" baseline="0">
                <a:latin typeface="Gill Sans Nova" panose="020B0602020104020203" pitchFamily="34" charset="0"/>
              </a:defRPr>
            </a:lvl1pPr>
          </a:lstStyle>
          <a:p>
            <a:pPr lvl="0" rt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en-GB" sz="1800" cap="none" baseline="0"/>
            </a:lvl1pPr>
          </a:lstStyle>
          <a:p>
            <a:pPr lvl="0" rtl="0"/>
            <a:r>
              <a:rPr lang="en-GB"/>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a:t>
            </a:fld>
            <a:endParaRPr lang="en-GB"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GB"/>
            </a:defPPr>
          </a:lstStyle>
          <a:p>
            <a:pPr lvl="0" rtl="0"/>
            <a:endParaRPr lang="en-GB"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en-GB" sz="1400">
                <a:solidFill>
                  <a:schemeClr val="tx1"/>
                </a:solidFill>
              </a:defRPr>
            </a:lvl1pPr>
          </a:lstStyle>
          <a:p>
            <a:pPr rtl="0"/>
            <a:r>
              <a:rPr lang="en-US"/>
              <a:t>2025</a:t>
            </a:r>
            <a:endParaRPr lang="en-GB"/>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en-GB" sz="1400">
                <a:solidFill>
                  <a:schemeClr val="tx1"/>
                </a:solidFill>
              </a:defRPr>
            </a:lvl1pPr>
          </a:lstStyle>
          <a:p>
            <a:pPr rtl="0"/>
            <a:r>
              <a:rPr lang="en-GB"/>
              <a:t>There is More to Needles than Threading The Eye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en-GB" sz="1400">
                <a:solidFill>
                  <a:schemeClr val="tx1"/>
                </a:solidFill>
              </a:defRPr>
            </a:lvl1pPr>
          </a:lstStyle>
          <a:p>
            <a:pPr rtl="0"/>
            <a:fld id="{58FB4751-880F-D840-AAA9-3A15815CC996}" type="slidenum">
              <a:rPr lang="en-GB" smtClean="0"/>
              <a:pPr/>
              <a:t>‹#›</a:t>
            </a:fld>
            <a:endParaRPr lang="en-GB"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lang="en-GB"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GB"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GB"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GB"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pixabay.com/en/wall-clock-time-of-clock-time-362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hyperlink" Target="http://www.schmetz.com/"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schmetz.com/en/household-needles/knowledge/point-shapes/" TargetMode="External"/><Relationship Id="rId4" Type="http://schemas.openxmlformats.org/officeDocument/2006/relationships/hyperlink" Target="https://schmetz.com/en/household-needles/knowledge/color-mark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defPPr>
              <a:defRPr lang="en-GB"/>
            </a:defPPr>
          </a:lstStyle>
          <a:p>
            <a:pPr rtl="0"/>
            <a:r>
              <a:rPr lang="en-GB" dirty="0"/>
              <a:t>There is More to Needles than Threading The Eye</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rtlCol="0"/>
          <a:lstStyle>
            <a:defPPr>
              <a:defRPr lang="en-GB"/>
            </a:defPPr>
          </a:lstStyle>
          <a:p>
            <a:pPr rtl="0"/>
            <a:r>
              <a:rPr lang="en-GB" dirty="0"/>
              <a:t>Barbara Heath</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4CC35A-169D-2E87-6515-5E6B9D8F47EF}"/>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6" name="Footer Placeholder 5">
            <a:extLst>
              <a:ext uri="{FF2B5EF4-FFF2-40B4-BE49-F238E27FC236}">
                <a16:creationId xmlns:a16="http://schemas.microsoft.com/office/drawing/2014/main" id="{8F9C73CF-CD73-39D0-D208-17D75BEB817B}"/>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8" name="Slide Number Placeholder 7">
            <a:extLst>
              <a:ext uri="{FF2B5EF4-FFF2-40B4-BE49-F238E27FC236}">
                <a16:creationId xmlns:a16="http://schemas.microsoft.com/office/drawing/2014/main" id="{4F0540EB-6A4B-28A8-564F-BC45DFDE0883}"/>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10</a:t>
            </a:fld>
            <a:endParaRPr lang="en-GB" dirty="0"/>
          </a:p>
        </p:txBody>
      </p:sp>
      <p:sp>
        <p:nvSpPr>
          <p:cNvPr id="10" name="TextBox 9">
            <a:extLst>
              <a:ext uri="{FF2B5EF4-FFF2-40B4-BE49-F238E27FC236}">
                <a16:creationId xmlns:a16="http://schemas.microsoft.com/office/drawing/2014/main" id="{97AE3793-B436-CC07-615A-890553848C2D}"/>
              </a:ext>
            </a:extLst>
          </p:cNvPr>
          <p:cNvSpPr txBox="1"/>
          <p:nvPr/>
        </p:nvSpPr>
        <p:spPr>
          <a:xfrm>
            <a:off x="175491" y="513584"/>
            <a:ext cx="6100618" cy="5447645"/>
          </a:xfrm>
          <a:prstGeom prst="rect">
            <a:avLst/>
          </a:prstGeom>
          <a:noFill/>
        </p:spPr>
        <p:txBody>
          <a:bodyPr wrap="square">
            <a:spAutoFit/>
          </a:bodyPr>
          <a:lstStyle/>
          <a:p>
            <a:r>
              <a:rPr lang="en-GB" sz="3600" b="1" dirty="0"/>
              <a:t>Replace your needle regularly!</a:t>
            </a:r>
          </a:p>
          <a:p>
            <a:r>
              <a:rPr lang="en-GB" sz="2400" b="1" dirty="0"/>
              <a:t>This is the easiest way to improve seam quality.</a:t>
            </a:r>
          </a:p>
          <a:p>
            <a:r>
              <a:rPr lang="en-GB" sz="2400" b="1" dirty="0"/>
              <a:t>Worn or damaged needles often lead to:</a:t>
            </a:r>
          </a:p>
          <a:p>
            <a:r>
              <a:rPr lang="en-GB" sz="2400" b="1" dirty="0"/>
              <a:t>• Frayed threads or thread breakage</a:t>
            </a:r>
          </a:p>
          <a:p>
            <a:r>
              <a:rPr lang="en-GB" sz="2400" b="1" dirty="0"/>
              <a:t>• Skipped stitches or uneven stitches</a:t>
            </a:r>
          </a:p>
          <a:p>
            <a:r>
              <a:rPr lang="en-GB" sz="2400" b="1" dirty="0"/>
              <a:t>• Seam puckering</a:t>
            </a:r>
          </a:p>
          <a:p>
            <a:r>
              <a:rPr lang="en-GB" sz="2400" b="1" dirty="0"/>
              <a:t>• Damaged textiles</a:t>
            </a:r>
          </a:p>
          <a:p>
            <a:r>
              <a:rPr lang="en-GB" sz="2400" b="1" dirty="0"/>
              <a:t>• Popping sound during sewing</a:t>
            </a:r>
          </a:p>
          <a:p>
            <a:r>
              <a:rPr lang="en-GB" sz="2400" b="1" dirty="0"/>
              <a:t>In addition, you can do a simple test to check</a:t>
            </a:r>
          </a:p>
          <a:p>
            <a:r>
              <a:rPr lang="en-GB" sz="2400" b="1" dirty="0"/>
              <a:t>whether your needle is still in perfect condition:</a:t>
            </a:r>
          </a:p>
          <a:p>
            <a:r>
              <a:rPr lang="en-GB" sz="2400" b="1" dirty="0"/>
              <a:t>Insert the needle into an old pair of sheer tights.</a:t>
            </a:r>
          </a:p>
          <a:p>
            <a:r>
              <a:rPr lang="en-GB" sz="2400" b="1" dirty="0"/>
              <a:t>If it gets stuck or pulls on threads when piercing</a:t>
            </a:r>
          </a:p>
          <a:p>
            <a:r>
              <a:rPr lang="en-GB" sz="2400" b="1" dirty="0"/>
              <a:t>or pulling out of the material, you should stop</a:t>
            </a:r>
          </a:p>
          <a:p>
            <a:r>
              <a:rPr lang="en-GB" sz="2400" b="1" dirty="0"/>
              <a:t>using it as its point is damage</a:t>
            </a:r>
          </a:p>
        </p:txBody>
      </p:sp>
      <p:sp>
        <p:nvSpPr>
          <p:cNvPr id="11" name="TextBox 10">
            <a:extLst>
              <a:ext uri="{FF2B5EF4-FFF2-40B4-BE49-F238E27FC236}">
                <a16:creationId xmlns:a16="http://schemas.microsoft.com/office/drawing/2014/main" id="{F9E2D524-FF85-D603-3CB9-79F66DECED70}"/>
              </a:ext>
            </a:extLst>
          </p:cNvPr>
          <p:cNvSpPr txBox="1"/>
          <p:nvPr/>
        </p:nvSpPr>
        <p:spPr>
          <a:xfrm>
            <a:off x="6805907" y="1958953"/>
            <a:ext cx="5209309" cy="3724096"/>
          </a:xfrm>
          <a:prstGeom prst="rect">
            <a:avLst/>
          </a:prstGeom>
          <a:noFill/>
        </p:spPr>
        <p:txBody>
          <a:bodyPr wrap="square" rtlCol="0">
            <a:spAutoFit/>
          </a:bodyPr>
          <a:lstStyle/>
          <a:p>
            <a:pPr algn="l"/>
            <a:r>
              <a:rPr lang="en-GB" sz="2800" b="1" i="0" u="none" strike="noStrike" baseline="0" dirty="0">
                <a:latin typeface="AvenirNext-Bold"/>
              </a:rPr>
              <a:t>Rule of thumb</a:t>
            </a:r>
          </a:p>
          <a:p>
            <a:pPr algn="l"/>
            <a:r>
              <a:rPr lang="en-GB" sz="2800" dirty="0">
                <a:latin typeface="AvenirNext-Regular"/>
              </a:rPr>
              <a:t>It is</a:t>
            </a:r>
            <a:r>
              <a:rPr lang="en-GB" sz="2800" b="0" i="0" u="none" strike="noStrike" baseline="0" dirty="0">
                <a:latin typeface="AvenirNext-Regular"/>
              </a:rPr>
              <a:t> recommend that you replace</a:t>
            </a:r>
          </a:p>
          <a:p>
            <a:pPr algn="l"/>
            <a:r>
              <a:rPr lang="en-GB" sz="2800" b="0" i="0" u="none" strike="noStrike" baseline="0" dirty="0">
                <a:latin typeface="AvenirNext-Regular"/>
              </a:rPr>
              <a:t>the needle after approx. </a:t>
            </a:r>
            <a:r>
              <a:rPr lang="en-GB" sz="4000" b="1" i="0" u="none" strike="noStrike" baseline="0" dirty="0">
                <a:latin typeface="AvenirNext-Regular"/>
              </a:rPr>
              <a:t>8</a:t>
            </a:r>
            <a:r>
              <a:rPr lang="en-GB" sz="2800" b="0" i="0" u="none" strike="noStrike" baseline="0" dirty="0">
                <a:latin typeface="AvenirNext-Regular"/>
              </a:rPr>
              <a:t> hours</a:t>
            </a:r>
          </a:p>
          <a:p>
            <a:pPr algn="l"/>
            <a:r>
              <a:rPr lang="en-GB" sz="2800" b="0" i="0" u="none" strike="noStrike" baseline="0" dirty="0">
                <a:latin typeface="AvenirNext-Regular"/>
              </a:rPr>
              <a:t>of sewing time. Or, as an easy-to remember</a:t>
            </a:r>
            <a:r>
              <a:rPr lang="en-GB" sz="2800" dirty="0">
                <a:latin typeface="AvenirNext-Regular"/>
              </a:rPr>
              <a:t> </a:t>
            </a:r>
            <a:r>
              <a:rPr lang="en-GB" sz="2800" b="0" i="0" u="none" strike="noStrike" baseline="0" dirty="0">
                <a:latin typeface="AvenirNext-Regular"/>
              </a:rPr>
              <a:t>alternative: replace your</a:t>
            </a:r>
          </a:p>
          <a:p>
            <a:pPr algn="l"/>
            <a:r>
              <a:rPr lang="en-GB" sz="2800" b="0" i="0" u="none" strike="noStrike" baseline="0" dirty="0">
                <a:latin typeface="AvenirNext-Regular"/>
              </a:rPr>
              <a:t>needle at the start of each new project</a:t>
            </a:r>
            <a:endParaRPr lang="en-GB" sz="2800" dirty="0"/>
          </a:p>
        </p:txBody>
      </p:sp>
      <p:pic>
        <p:nvPicPr>
          <p:cNvPr id="13" name="Picture 12">
            <a:extLst>
              <a:ext uri="{FF2B5EF4-FFF2-40B4-BE49-F238E27FC236}">
                <a16:creationId xmlns:a16="http://schemas.microsoft.com/office/drawing/2014/main" id="{AA931035-C2FA-154A-90D2-B20EC3CE2A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37676" y="82296"/>
            <a:ext cx="1783363" cy="1644073"/>
          </a:xfrm>
          <a:prstGeom prst="rect">
            <a:avLst/>
          </a:prstGeom>
        </p:spPr>
      </p:pic>
    </p:spTree>
    <p:extLst>
      <p:ext uri="{BB962C8B-B14F-4D97-AF65-F5344CB8AC3E}">
        <p14:creationId xmlns:p14="http://schemas.microsoft.com/office/powerpoint/2010/main" val="2752853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C8A900-5563-B678-89DD-6985D5BD00CA}"/>
              </a:ext>
            </a:extLst>
          </p:cNvPr>
          <p:cNvSpPr>
            <a:spLocks noGrp="1"/>
          </p:cNvSpPr>
          <p:nvPr>
            <p:ph type="dt" sz="half" idx="10"/>
          </p:nvPr>
        </p:nvSpPr>
        <p:spPr/>
        <p:txBody>
          <a:bodyPr/>
          <a:lstStyle/>
          <a:p>
            <a:pPr rtl="0"/>
            <a:r>
              <a:rPr lang="en-US"/>
              <a:t>2025</a:t>
            </a:r>
            <a:endParaRPr lang="en-GB"/>
          </a:p>
        </p:txBody>
      </p:sp>
      <p:sp>
        <p:nvSpPr>
          <p:cNvPr id="3" name="Footer Placeholder 2">
            <a:extLst>
              <a:ext uri="{FF2B5EF4-FFF2-40B4-BE49-F238E27FC236}">
                <a16:creationId xmlns:a16="http://schemas.microsoft.com/office/drawing/2014/main" id="{77897DD6-8DE1-9FD4-3D92-057AB073565E}"/>
              </a:ext>
            </a:extLst>
          </p:cNvPr>
          <p:cNvSpPr>
            <a:spLocks noGrp="1"/>
          </p:cNvSpPr>
          <p:nvPr>
            <p:ph type="ftr" sz="quarter" idx="11"/>
          </p:nvPr>
        </p:nvSpPr>
        <p:spPr/>
        <p:txBody>
          <a:bodyPr/>
          <a:lstStyle/>
          <a:p>
            <a:pPr rtl="0"/>
            <a:r>
              <a:rPr lang="en-GB"/>
              <a:t>There is More to Needles than Threading The Eye</a:t>
            </a:r>
          </a:p>
        </p:txBody>
      </p:sp>
      <p:sp>
        <p:nvSpPr>
          <p:cNvPr id="4" name="Slide Number Placeholder 3">
            <a:extLst>
              <a:ext uri="{FF2B5EF4-FFF2-40B4-BE49-F238E27FC236}">
                <a16:creationId xmlns:a16="http://schemas.microsoft.com/office/drawing/2014/main" id="{36394252-7065-8509-19C2-12B129257DE7}"/>
              </a:ext>
            </a:extLst>
          </p:cNvPr>
          <p:cNvSpPr>
            <a:spLocks noGrp="1"/>
          </p:cNvSpPr>
          <p:nvPr>
            <p:ph type="sldNum" sz="quarter" idx="12"/>
          </p:nvPr>
        </p:nvSpPr>
        <p:spPr/>
        <p:txBody>
          <a:bodyPr/>
          <a:lstStyle/>
          <a:p>
            <a:pPr rtl="0"/>
            <a:fld id="{58FB4751-880F-D840-AAA9-3A15815CC996}" type="slidenum">
              <a:rPr lang="en-GB" smtClean="0"/>
              <a:t>11</a:t>
            </a:fld>
            <a:endParaRPr lang="en-GB" dirty="0"/>
          </a:p>
        </p:txBody>
      </p:sp>
      <p:pic>
        <p:nvPicPr>
          <p:cNvPr id="7" name="Picture 6">
            <a:extLst>
              <a:ext uri="{FF2B5EF4-FFF2-40B4-BE49-F238E27FC236}">
                <a16:creationId xmlns:a16="http://schemas.microsoft.com/office/drawing/2014/main" id="{25711BF9-5219-8D70-23C6-C897792E3A87}"/>
              </a:ext>
            </a:extLst>
          </p:cNvPr>
          <p:cNvPicPr>
            <a:picLocks noChangeAspect="1"/>
          </p:cNvPicPr>
          <p:nvPr/>
        </p:nvPicPr>
        <p:blipFill>
          <a:blip r:embed="rId3"/>
          <a:stretch>
            <a:fillRect/>
          </a:stretch>
        </p:blipFill>
        <p:spPr>
          <a:xfrm>
            <a:off x="3296014" y="0"/>
            <a:ext cx="5599972" cy="6858000"/>
          </a:xfrm>
          <a:prstGeom prst="rect">
            <a:avLst/>
          </a:prstGeom>
        </p:spPr>
      </p:pic>
    </p:spTree>
    <p:extLst>
      <p:ext uri="{BB962C8B-B14F-4D97-AF65-F5344CB8AC3E}">
        <p14:creationId xmlns:p14="http://schemas.microsoft.com/office/powerpoint/2010/main" val="173254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E5EC1A-AB3C-70CD-3C56-A050107B0C82}"/>
              </a:ext>
            </a:extLst>
          </p:cNvPr>
          <p:cNvSpPr>
            <a:spLocks noGrp="1"/>
          </p:cNvSpPr>
          <p:nvPr>
            <p:ph type="dt" sz="half" idx="10"/>
          </p:nvPr>
        </p:nvSpPr>
        <p:spPr/>
        <p:txBody>
          <a:bodyPr/>
          <a:lstStyle/>
          <a:p>
            <a:pPr rtl="0"/>
            <a:r>
              <a:rPr lang="en-US"/>
              <a:t>2025</a:t>
            </a:r>
            <a:endParaRPr lang="en-GB"/>
          </a:p>
        </p:txBody>
      </p:sp>
      <p:sp>
        <p:nvSpPr>
          <p:cNvPr id="3" name="Footer Placeholder 2">
            <a:extLst>
              <a:ext uri="{FF2B5EF4-FFF2-40B4-BE49-F238E27FC236}">
                <a16:creationId xmlns:a16="http://schemas.microsoft.com/office/drawing/2014/main" id="{B4C43DEC-20EE-FF47-35D1-4153DB45C565}"/>
              </a:ext>
            </a:extLst>
          </p:cNvPr>
          <p:cNvSpPr>
            <a:spLocks noGrp="1"/>
          </p:cNvSpPr>
          <p:nvPr>
            <p:ph type="ftr" sz="quarter" idx="11"/>
          </p:nvPr>
        </p:nvSpPr>
        <p:spPr/>
        <p:txBody>
          <a:bodyPr/>
          <a:lstStyle/>
          <a:p>
            <a:pPr rtl="0"/>
            <a:r>
              <a:rPr lang="en-GB"/>
              <a:t>There is More to Needles than Threading The Eye</a:t>
            </a:r>
          </a:p>
        </p:txBody>
      </p:sp>
      <p:sp>
        <p:nvSpPr>
          <p:cNvPr id="4" name="Slide Number Placeholder 3">
            <a:extLst>
              <a:ext uri="{FF2B5EF4-FFF2-40B4-BE49-F238E27FC236}">
                <a16:creationId xmlns:a16="http://schemas.microsoft.com/office/drawing/2014/main" id="{27268F21-854A-881E-3D6A-CA073AF8B47E}"/>
              </a:ext>
            </a:extLst>
          </p:cNvPr>
          <p:cNvSpPr>
            <a:spLocks noGrp="1"/>
          </p:cNvSpPr>
          <p:nvPr>
            <p:ph type="sldNum" sz="quarter" idx="12"/>
          </p:nvPr>
        </p:nvSpPr>
        <p:spPr/>
        <p:txBody>
          <a:bodyPr/>
          <a:lstStyle/>
          <a:p>
            <a:pPr rtl="0"/>
            <a:fld id="{58FB4751-880F-D840-AAA9-3A15815CC996}" type="slidenum">
              <a:rPr lang="en-GB" smtClean="0"/>
              <a:t>12</a:t>
            </a:fld>
            <a:endParaRPr lang="en-GB" dirty="0"/>
          </a:p>
        </p:txBody>
      </p:sp>
      <p:pic>
        <p:nvPicPr>
          <p:cNvPr id="6" name="Picture 5">
            <a:extLst>
              <a:ext uri="{FF2B5EF4-FFF2-40B4-BE49-F238E27FC236}">
                <a16:creationId xmlns:a16="http://schemas.microsoft.com/office/drawing/2014/main" id="{963E74A7-BEE0-1454-4BCE-2A8867BA638D}"/>
              </a:ext>
            </a:extLst>
          </p:cNvPr>
          <p:cNvPicPr>
            <a:picLocks noChangeAspect="1"/>
          </p:cNvPicPr>
          <p:nvPr/>
        </p:nvPicPr>
        <p:blipFill>
          <a:blip r:embed="rId3"/>
          <a:srcRect b="15543"/>
          <a:stretch/>
        </p:blipFill>
        <p:spPr>
          <a:xfrm>
            <a:off x="365760" y="82296"/>
            <a:ext cx="4333010" cy="5792031"/>
          </a:xfrm>
          <a:prstGeom prst="rect">
            <a:avLst/>
          </a:prstGeom>
        </p:spPr>
      </p:pic>
      <p:pic>
        <p:nvPicPr>
          <p:cNvPr id="8" name="Picture 7">
            <a:extLst>
              <a:ext uri="{FF2B5EF4-FFF2-40B4-BE49-F238E27FC236}">
                <a16:creationId xmlns:a16="http://schemas.microsoft.com/office/drawing/2014/main" id="{704E3369-D824-3DBE-F46A-0FA08141E881}"/>
              </a:ext>
            </a:extLst>
          </p:cNvPr>
          <p:cNvPicPr>
            <a:picLocks noChangeAspect="1"/>
          </p:cNvPicPr>
          <p:nvPr/>
        </p:nvPicPr>
        <p:blipFill>
          <a:blip r:embed="rId4"/>
          <a:srcRect t="2424" b="31044"/>
          <a:stretch/>
        </p:blipFill>
        <p:spPr>
          <a:xfrm>
            <a:off x="6267733" y="498764"/>
            <a:ext cx="4237771" cy="4562764"/>
          </a:xfrm>
          <a:prstGeom prst="rect">
            <a:avLst/>
          </a:prstGeom>
        </p:spPr>
      </p:pic>
    </p:spTree>
    <p:extLst>
      <p:ext uri="{BB962C8B-B14F-4D97-AF65-F5344CB8AC3E}">
        <p14:creationId xmlns:p14="http://schemas.microsoft.com/office/powerpoint/2010/main" val="53161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8F8F89-9F24-F455-0B14-7B7E42EEF920}"/>
              </a:ext>
            </a:extLst>
          </p:cNvPr>
          <p:cNvSpPr>
            <a:spLocks noGrp="1"/>
          </p:cNvSpPr>
          <p:nvPr>
            <p:ph type="dt" sz="half" idx="10"/>
          </p:nvPr>
        </p:nvSpPr>
        <p:spPr/>
        <p:txBody>
          <a:bodyPr/>
          <a:lstStyle/>
          <a:p>
            <a:pPr rtl="0"/>
            <a:r>
              <a:rPr lang="en-US"/>
              <a:t>2025</a:t>
            </a:r>
            <a:endParaRPr lang="en-GB"/>
          </a:p>
        </p:txBody>
      </p:sp>
      <p:sp>
        <p:nvSpPr>
          <p:cNvPr id="3" name="Footer Placeholder 2">
            <a:extLst>
              <a:ext uri="{FF2B5EF4-FFF2-40B4-BE49-F238E27FC236}">
                <a16:creationId xmlns:a16="http://schemas.microsoft.com/office/drawing/2014/main" id="{E5285187-B24F-91D0-90EA-4967DD1DD50C}"/>
              </a:ext>
            </a:extLst>
          </p:cNvPr>
          <p:cNvSpPr>
            <a:spLocks noGrp="1"/>
          </p:cNvSpPr>
          <p:nvPr>
            <p:ph type="ftr" sz="quarter" idx="11"/>
          </p:nvPr>
        </p:nvSpPr>
        <p:spPr/>
        <p:txBody>
          <a:bodyPr/>
          <a:lstStyle/>
          <a:p>
            <a:pPr rtl="0"/>
            <a:r>
              <a:rPr lang="en-GB"/>
              <a:t>There is More to Needles than Threading The Eye</a:t>
            </a:r>
          </a:p>
        </p:txBody>
      </p:sp>
      <p:sp>
        <p:nvSpPr>
          <p:cNvPr id="4" name="Slide Number Placeholder 3">
            <a:extLst>
              <a:ext uri="{FF2B5EF4-FFF2-40B4-BE49-F238E27FC236}">
                <a16:creationId xmlns:a16="http://schemas.microsoft.com/office/drawing/2014/main" id="{2D2FB86D-1929-1A4A-9870-A947E967C2C9}"/>
              </a:ext>
            </a:extLst>
          </p:cNvPr>
          <p:cNvSpPr>
            <a:spLocks noGrp="1"/>
          </p:cNvSpPr>
          <p:nvPr>
            <p:ph type="sldNum" sz="quarter" idx="12"/>
          </p:nvPr>
        </p:nvSpPr>
        <p:spPr/>
        <p:txBody>
          <a:bodyPr/>
          <a:lstStyle/>
          <a:p>
            <a:pPr rtl="0"/>
            <a:fld id="{58FB4751-880F-D840-AAA9-3A15815CC996}" type="slidenum">
              <a:rPr lang="en-GB" smtClean="0"/>
              <a:t>13</a:t>
            </a:fld>
            <a:endParaRPr lang="en-GB" dirty="0"/>
          </a:p>
        </p:txBody>
      </p:sp>
      <p:pic>
        <p:nvPicPr>
          <p:cNvPr id="7" name="Picture 6">
            <a:extLst>
              <a:ext uri="{FF2B5EF4-FFF2-40B4-BE49-F238E27FC236}">
                <a16:creationId xmlns:a16="http://schemas.microsoft.com/office/drawing/2014/main" id="{A54F507B-D7A5-8AF8-9700-AE9A0808EEC1}"/>
              </a:ext>
            </a:extLst>
          </p:cNvPr>
          <p:cNvPicPr>
            <a:picLocks noChangeAspect="1"/>
          </p:cNvPicPr>
          <p:nvPr/>
        </p:nvPicPr>
        <p:blipFill>
          <a:blip r:embed="rId3"/>
          <a:srcRect b="13388"/>
          <a:stretch/>
        </p:blipFill>
        <p:spPr>
          <a:xfrm>
            <a:off x="254832" y="82296"/>
            <a:ext cx="4760360" cy="5939813"/>
          </a:xfrm>
          <a:prstGeom prst="rect">
            <a:avLst/>
          </a:prstGeom>
        </p:spPr>
      </p:pic>
      <p:pic>
        <p:nvPicPr>
          <p:cNvPr id="8" name="Picture 7">
            <a:extLst>
              <a:ext uri="{FF2B5EF4-FFF2-40B4-BE49-F238E27FC236}">
                <a16:creationId xmlns:a16="http://schemas.microsoft.com/office/drawing/2014/main" id="{08712F41-2F91-C008-3D73-5374E255FB7E}"/>
              </a:ext>
            </a:extLst>
          </p:cNvPr>
          <p:cNvPicPr>
            <a:picLocks noChangeAspect="1"/>
          </p:cNvPicPr>
          <p:nvPr/>
        </p:nvPicPr>
        <p:blipFill>
          <a:blip r:embed="rId4"/>
          <a:srcRect b="22412"/>
          <a:stretch/>
        </p:blipFill>
        <p:spPr>
          <a:xfrm>
            <a:off x="6096000" y="391713"/>
            <a:ext cx="4577489" cy="5320977"/>
          </a:xfrm>
          <a:prstGeom prst="rect">
            <a:avLst/>
          </a:prstGeom>
        </p:spPr>
      </p:pic>
    </p:spTree>
    <p:extLst>
      <p:ext uri="{BB962C8B-B14F-4D97-AF65-F5344CB8AC3E}">
        <p14:creationId xmlns:p14="http://schemas.microsoft.com/office/powerpoint/2010/main" val="1782252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F0B9A-A4F9-3253-1505-CC1AAF6348BC}"/>
              </a:ext>
            </a:extLst>
          </p:cNvPr>
          <p:cNvSpPr>
            <a:spLocks noGrp="1"/>
          </p:cNvSpPr>
          <p:nvPr>
            <p:ph type="dt" sz="half" idx="10"/>
          </p:nvPr>
        </p:nvSpPr>
        <p:spPr/>
        <p:txBody>
          <a:bodyPr/>
          <a:lstStyle/>
          <a:p>
            <a:pPr rtl="0"/>
            <a:r>
              <a:rPr lang="en-US"/>
              <a:t>2025</a:t>
            </a:r>
            <a:endParaRPr lang="en-GB"/>
          </a:p>
        </p:txBody>
      </p:sp>
      <p:sp>
        <p:nvSpPr>
          <p:cNvPr id="3" name="Footer Placeholder 2">
            <a:extLst>
              <a:ext uri="{FF2B5EF4-FFF2-40B4-BE49-F238E27FC236}">
                <a16:creationId xmlns:a16="http://schemas.microsoft.com/office/drawing/2014/main" id="{1AE71A6D-2D01-068C-EEF4-68CAEDB77CD8}"/>
              </a:ext>
            </a:extLst>
          </p:cNvPr>
          <p:cNvSpPr>
            <a:spLocks noGrp="1"/>
          </p:cNvSpPr>
          <p:nvPr>
            <p:ph type="ftr" sz="quarter" idx="11"/>
          </p:nvPr>
        </p:nvSpPr>
        <p:spPr/>
        <p:txBody>
          <a:bodyPr/>
          <a:lstStyle/>
          <a:p>
            <a:pPr rtl="0"/>
            <a:r>
              <a:rPr lang="en-GB"/>
              <a:t>There is More to Needles than Threading The Eye</a:t>
            </a:r>
          </a:p>
        </p:txBody>
      </p:sp>
      <p:sp>
        <p:nvSpPr>
          <p:cNvPr id="4" name="Slide Number Placeholder 3">
            <a:extLst>
              <a:ext uri="{FF2B5EF4-FFF2-40B4-BE49-F238E27FC236}">
                <a16:creationId xmlns:a16="http://schemas.microsoft.com/office/drawing/2014/main" id="{E78D2F2C-214C-233D-A5EB-F45D6FEAB9FE}"/>
              </a:ext>
            </a:extLst>
          </p:cNvPr>
          <p:cNvSpPr>
            <a:spLocks noGrp="1"/>
          </p:cNvSpPr>
          <p:nvPr>
            <p:ph type="sldNum" sz="quarter" idx="12"/>
          </p:nvPr>
        </p:nvSpPr>
        <p:spPr/>
        <p:txBody>
          <a:bodyPr/>
          <a:lstStyle/>
          <a:p>
            <a:pPr rtl="0"/>
            <a:fld id="{58FB4751-880F-D840-AAA9-3A15815CC996}" type="slidenum">
              <a:rPr lang="en-GB" smtClean="0"/>
              <a:t>14</a:t>
            </a:fld>
            <a:endParaRPr lang="en-GB" dirty="0"/>
          </a:p>
        </p:txBody>
      </p:sp>
      <p:pic>
        <p:nvPicPr>
          <p:cNvPr id="7" name="Picture 6">
            <a:extLst>
              <a:ext uri="{FF2B5EF4-FFF2-40B4-BE49-F238E27FC236}">
                <a16:creationId xmlns:a16="http://schemas.microsoft.com/office/drawing/2014/main" id="{6EE3E2E5-80E8-8127-4CCE-9CFB13337482}"/>
              </a:ext>
            </a:extLst>
          </p:cNvPr>
          <p:cNvPicPr>
            <a:picLocks noChangeAspect="1"/>
          </p:cNvPicPr>
          <p:nvPr/>
        </p:nvPicPr>
        <p:blipFill>
          <a:blip r:embed="rId3"/>
          <a:srcRect b="14331"/>
          <a:stretch/>
        </p:blipFill>
        <p:spPr>
          <a:xfrm>
            <a:off x="1076896" y="239314"/>
            <a:ext cx="4237771" cy="5875159"/>
          </a:xfrm>
          <a:prstGeom prst="rect">
            <a:avLst/>
          </a:prstGeom>
        </p:spPr>
      </p:pic>
      <p:pic>
        <p:nvPicPr>
          <p:cNvPr id="9" name="Picture 8">
            <a:extLst>
              <a:ext uri="{FF2B5EF4-FFF2-40B4-BE49-F238E27FC236}">
                <a16:creationId xmlns:a16="http://schemas.microsoft.com/office/drawing/2014/main" id="{4F228BA5-35BD-427D-ACB2-FEF7147D25E3}"/>
              </a:ext>
            </a:extLst>
          </p:cNvPr>
          <p:cNvPicPr>
            <a:picLocks noChangeAspect="1"/>
          </p:cNvPicPr>
          <p:nvPr/>
        </p:nvPicPr>
        <p:blipFill>
          <a:blip r:embed="rId4"/>
          <a:srcRect b="23893"/>
          <a:stretch/>
        </p:blipFill>
        <p:spPr>
          <a:xfrm>
            <a:off x="6397042" y="567204"/>
            <a:ext cx="4237771" cy="5219377"/>
          </a:xfrm>
          <a:prstGeom prst="rect">
            <a:avLst/>
          </a:prstGeom>
        </p:spPr>
      </p:pic>
    </p:spTree>
    <p:extLst>
      <p:ext uri="{BB962C8B-B14F-4D97-AF65-F5344CB8AC3E}">
        <p14:creationId xmlns:p14="http://schemas.microsoft.com/office/powerpoint/2010/main" val="2970489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3672CB-226A-13BB-3373-6430CA44C9FE}"/>
              </a:ext>
            </a:extLst>
          </p:cNvPr>
          <p:cNvSpPr>
            <a:spLocks noGrp="1"/>
          </p:cNvSpPr>
          <p:nvPr>
            <p:ph type="dt" sz="half" idx="10"/>
          </p:nvPr>
        </p:nvSpPr>
        <p:spPr/>
        <p:txBody>
          <a:bodyPr/>
          <a:lstStyle/>
          <a:p>
            <a:pPr rtl="0"/>
            <a:r>
              <a:rPr lang="en-US"/>
              <a:t>2025</a:t>
            </a:r>
            <a:endParaRPr lang="en-GB"/>
          </a:p>
        </p:txBody>
      </p:sp>
      <p:sp>
        <p:nvSpPr>
          <p:cNvPr id="3" name="Footer Placeholder 2">
            <a:extLst>
              <a:ext uri="{FF2B5EF4-FFF2-40B4-BE49-F238E27FC236}">
                <a16:creationId xmlns:a16="http://schemas.microsoft.com/office/drawing/2014/main" id="{D773A195-D871-E3C2-8939-D48652BD1B10}"/>
              </a:ext>
            </a:extLst>
          </p:cNvPr>
          <p:cNvSpPr>
            <a:spLocks noGrp="1"/>
          </p:cNvSpPr>
          <p:nvPr>
            <p:ph type="ftr" sz="quarter" idx="11"/>
          </p:nvPr>
        </p:nvSpPr>
        <p:spPr/>
        <p:txBody>
          <a:bodyPr/>
          <a:lstStyle/>
          <a:p>
            <a:pPr rtl="0"/>
            <a:r>
              <a:rPr lang="en-GB"/>
              <a:t>There is More to Needles than Threading The Eye</a:t>
            </a:r>
          </a:p>
        </p:txBody>
      </p:sp>
      <p:sp>
        <p:nvSpPr>
          <p:cNvPr id="4" name="Slide Number Placeholder 3">
            <a:extLst>
              <a:ext uri="{FF2B5EF4-FFF2-40B4-BE49-F238E27FC236}">
                <a16:creationId xmlns:a16="http://schemas.microsoft.com/office/drawing/2014/main" id="{5A00355C-EBBF-F026-3BFE-43D458E8898C}"/>
              </a:ext>
            </a:extLst>
          </p:cNvPr>
          <p:cNvSpPr>
            <a:spLocks noGrp="1"/>
          </p:cNvSpPr>
          <p:nvPr>
            <p:ph type="sldNum" sz="quarter" idx="12"/>
          </p:nvPr>
        </p:nvSpPr>
        <p:spPr/>
        <p:txBody>
          <a:bodyPr/>
          <a:lstStyle/>
          <a:p>
            <a:pPr rtl="0"/>
            <a:fld id="{58FB4751-880F-D840-AAA9-3A15815CC996}" type="slidenum">
              <a:rPr lang="en-GB" smtClean="0"/>
              <a:t>15</a:t>
            </a:fld>
            <a:endParaRPr lang="en-GB" dirty="0"/>
          </a:p>
        </p:txBody>
      </p:sp>
      <p:pic>
        <p:nvPicPr>
          <p:cNvPr id="11" name="Picture 10">
            <a:extLst>
              <a:ext uri="{FF2B5EF4-FFF2-40B4-BE49-F238E27FC236}">
                <a16:creationId xmlns:a16="http://schemas.microsoft.com/office/drawing/2014/main" id="{49CE2BF0-7B49-A22E-0E20-8B277E80A566}"/>
              </a:ext>
            </a:extLst>
          </p:cNvPr>
          <p:cNvPicPr>
            <a:picLocks noChangeAspect="1"/>
          </p:cNvPicPr>
          <p:nvPr/>
        </p:nvPicPr>
        <p:blipFill>
          <a:blip r:embed="rId3"/>
          <a:srcRect t="1628" b="4769"/>
          <a:stretch/>
        </p:blipFill>
        <p:spPr>
          <a:xfrm>
            <a:off x="656319" y="82296"/>
            <a:ext cx="4237771" cy="6419273"/>
          </a:xfrm>
          <a:prstGeom prst="rect">
            <a:avLst/>
          </a:prstGeom>
        </p:spPr>
      </p:pic>
      <p:pic>
        <p:nvPicPr>
          <p:cNvPr id="12" name="Picture 11">
            <a:extLst>
              <a:ext uri="{FF2B5EF4-FFF2-40B4-BE49-F238E27FC236}">
                <a16:creationId xmlns:a16="http://schemas.microsoft.com/office/drawing/2014/main" id="{C38CCFF6-B4D1-D596-A301-47775441A958}"/>
              </a:ext>
            </a:extLst>
          </p:cNvPr>
          <p:cNvPicPr>
            <a:picLocks noChangeAspect="1"/>
          </p:cNvPicPr>
          <p:nvPr/>
        </p:nvPicPr>
        <p:blipFill>
          <a:blip r:embed="rId4"/>
          <a:srcRect b="5173"/>
          <a:stretch/>
        </p:blipFill>
        <p:spPr>
          <a:xfrm>
            <a:off x="6429063" y="82296"/>
            <a:ext cx="4237771" cy="6503231"/>
          </a:xfrm>
          <a:prstGeom prst="rect">
            <a:avLst/>
          </a:prstGeom>
        </p:spPr>
      </p:pic>
    </p:spTree>
    <p:extLst>
      <p:ext uri="{BB962C8B-B14F-4D97-AF65-F5344CB8AC3E}">
        <p14:creationId xmlns:p14="http://schemas.microsoft.com/office/powerpoint/2010/main" val="368463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B9E01-2A12-0545-39A5-9911E3A68AF6}"/>
              </a:ext>
            </a:extLst>
          </p:cNvPr>
          <p:cNvSpPr>
            <a:spLocks noGrp="1"/>
          </p:cNvSpPr>
          <p:nvPr>
            <p:ph type="dt" sz="half" idx="10"/>
          </p:nvPr>
        </p:nvSpPr>
        <p:spPr/>
        <p:txBody>
          <a:bodyPr/>
          <a:lstStyle/>
          <a:p>
            <a:pPr rtl="0"/>
            <a:r>
              <a:rPr lang="en-US"/>
              <a:t>2025</a:t>
            </a:r>
            <a:endParaRPr lang="en-GB"/>
          </a:p>
        </p:txBody>
      </p:sp>
      <p:sp>
        <p:nvSpPr>
          <p:cNvPr id="3" name="Footer Placeholder 2">
            <a:extLst>
              <a:ext uri="{FF2B5EF4-FFF2-40B4-BE49-F238E27FC236}">
                <a16:creationId xmlns:a16="http://schemas.microsoft.com/office/drawing/2014/main" id="{A0C370E1-6438-7F0A-E13C-DD13D93367E3}"/>
              </a:ext>
            </a:extLst>
          </p:cNvPr>
          <p:cNvSpPr>
            <a:spLocks noGrp="1"/>
          </p:cNvSpPr>
          <p:nvPr>
            <p:ph type="ftr" sz="quarter" idx="11"/>
          </p:nvPr>
        </p:nvSpPr>
        <p:spPr/>
        <p:txBody>
          <a:bodyPr/>
          <a:lstStyle/>
          <a:p>
            <a:pPr rtl="0"/>
            <a:r>
              <a:rPr lang="en-GB"/>
              <a:t>There is More to Needles than Threading The Eye</a:t>
            </a:r>
          </a:p>
        </p:txBody>
      </p:sp>
      <p:sp>
        <p:nvSpPr>
          <p:cNvPr id="4" name="Slide Number Placeholder 3">
            <a:extLst>
              <a:ext uri="{FF2B5EF4-FFF2-40B4-BE49-F238E27FC236}">
                <a16:creationId xmlns:a16="http://schemas.microsoft.com/office/drawing/2014/main" id="{51B63B45-3D45-36DE-83E4-D6FCC4ECB153}"/>
              </a:ext>
            </a:extLst>
          </p:cNvPr>
          <p:cNvSpPr>
            <a:spLocks noGrp="1"/>
          </p:cNvSpPr>
          <p:nvPr>
            <p:ph type="sldNum" sz="quarter" idx="12"/>
          </p:nvPr>
        </p:nvSpPr>
        <p:spPr/>
        <p:txBody>
          <a:bodyPr/>
          <a:lstStyle/>
          <a:p>
            <a:pPr rtl="0"/>
            <a:fld id="{58FB4751-880F-D840-AAA9-3A15815CC996}" type="slidenum">
              <a:rPr lang="en-GB" smtClean="0"/>
              <a:t>16</a:t>
            </a:fld>
            <a:endParaRPr lang="en-GB" dirty="0"/>
          </a:p>
        </p:txBody>
      </p:sp>
      <p:pic>
        <p:nvPicPr>
          <p:cNvPr id="8" name="Picture 7">
            <a:extLst>
              <a:ext uri="{FF2B5EF4-FFF2-40B4-BE49-F238E27FC236}">
                <a16:creationId xmlns:a16="http://schemas.microsoft.com/office/drawing/2014/main" id="{FAE728F6-7177-3B98-2F22-47D2060FD240}"/>
              </a:ext>
            </a:extLst>
          </p:cNvPr>
          <p:cNvPicPr>
            <a:picLocks noChangeAspect="1"/>
          </p:cNvPicPr>
          <p:nvPr/>
        </p:nvPicPr>
        <p:blipFill>
          <a:blip r:embed="rId3"/>
          <a:srcRect b="28338"/>
          <a:stretch/>
        </p:blipFill>
        <p:spPr>
          <a:xfrm>
            <a:off x="6387742" y="590297"/>
            <a:ext cx="4237771" cy="4914577"/>
          </a:xfrm>
          <a:prstGeom prst="rect">
            <a:avLst/>
          </a:prstGeom>
        </p:spPr>
      </p:pic>
      <p:pic>
        <p:nvPicPr>
          <p:cNvPr id="10" name="Picture 9">
            <a:extLst>
              <a:ext uri="{FF2B5EF4-FFF2-40B4-BE49-F238E27FC236}">
                <a16:creationId xmlns:a16="http://schemas.microsoft.com/office/drawing/2014/main" id="{BC468503-2CC3-B129-3092-106C7B153E5A}"/>
              </a:ext>
            </a:extLst>
          </p:cNvPr>
          <p:cNvPicPr>
            <a:picLocks noChangeAspect="1"/>
          </p:cNvPicPr>
          <p:nvPr/>
        </p:nvPicPr>
        <p:blipFill>
          <a:blip r:embed="rId4"/>
          <a:srcRect b="33590"/>
          <a:stretch/>
        </p:blipFill>
        <p:spPr>
          <a:xfrm>
            <a:off x="859536" y="885860"/>
            <a:ext cx="4237771" cy="4554359"/>
          </a:xfrm>
          <a:prstGeom prst="rect">
            <a:avLst/>
          </a:prstGeom>
        </p:spPr>
      </p:pic>
    </p:spTree>
    <p:extLst>
      <p:ext uri="{BB962C8B-B14F-4D97-AF65-F5344CB8AC3E}">
        <p14:creationId xmlns:p14="http://schemas.microsoft.com/office/powerpoint/2010/main" val="1981709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524000" y="1170432"/>
            <a:ext cx="9144000" cy="1037059"/>
          </a:xfrm>
        </p:spPr>
        <p:txBody>
          <a:bodyPr rtlCol="0"/>
          <a:lstStyle>
            <a:defPPr>
              <a:defRPr lang="en-GB"/>
            </a:defPPr>
          </a:lstStyle>
          <a:p>
            <a:pPr rtl="0"/>
            <a:r>
              <a:rPr lang="en-GB"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7028873" y="2389453"/>
            <a:ext cx="4424218" cy="729817"/>
          </a:xfrm>
        </p:spPr>
        <p:txBody>
          <a:bodyPr rtlCol="0"/>
          <a:lstStyle>
            <a:defPPr>
              <a:defRPr lang="en-GB"/>
            </a:defPPr>
          </a:lstStyle>
          <a:p>
            <a:pPr rtl="0"/>
            <a:r>
              <a:rPr lang="en-GB" dirty="0"/>
              <a:t>Barbara Heath</a:t>
            </a:r>
          </a:p>
          <a:p>
            <a:pPr rtl="0"/>
            <a:endParaRPr lang="en-GB" dirty="0"/>
          </a:p>
        </p:txBody>
      </p:sp>
      <p:sp>
        <p:nvSpPr>
          <p:cNvPr id="4" name="TextBox 3">
            <a:extLst>
              <a:ext uri="{FF2B5EF4-FFF2-40B4-BE49-F238E27FC236}">
                <a16:creationId xmlns:a16="http://schemas.microsoft.com/office/drawing/2014/main" id="{C50C40BC-E519-6116-BEE9-C0DF3C4AD3B6}"/>
              </a:ext>
            </a:extLst>
          </p:cNvPr>
          <p:cNvSpPr txBox="1"/>
          <p:nvPr/>
        </p:nvSpPr>
        <p:spPr>
          <a:xfrm>
            <a:off x="803563" y="4103638"/>
            <a:ext cx="9208655" cy="2308324"/>
          </a:xfrm>
          <a:prstGeom prst="rect">
            <a:avLst/>
          </a:prstGeom>
          <a:noFill/>
        </p:spPr>
        <p:txBody>
          <a:bodyPr wrap="square" rtlCol="0">
            <a:spAutoFit/>
          </a:bodyPr>
          <a:lstStyle/>
          <a:p>
            <a:r>
              <a:rPr lang="en-GB" sz="4800" dirty="0"/>
              <a:t>Acknowledgements</a:t>
            </a:r>
          </a:p>
          <a:p>
            <a:r>
              <a:rPr lang="en-GB" sz="4800" dirty="0">
                <a:hlinkClick r:id="rId3"/>
              </a:rPr>
              <a:t>www.schmetz.com</a:t>
            </a:r>
            <a:endParaRPr lang="en-GB" sz="4800" dirty="0"/>
          </a:p>
          <a:p>
            <a:r>
              <a:rPr lang="en-GB" sz="4800" dirty="0"/>
              <a:t>www.jjneedles.com</a:t>
            </a:r>
          </a:p>
        </p:txBody>
      </p:sp>
    </p:spTree>
    <p:extLst>
      <p:ext uri="{BB962C8B-B14F-4D97-AF65-F5344CB8AC3E}">
        <p14:creationId xmlns:p14="http://schemas.microsoft.com/office/powerpoint/2010/main" val="257793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a:xfrm>
            <a:off x="704384" y="1265383"/>
            <a:ext cx="6229530" cy="2848702"/>
          </a:xfrm>
        </p:spPr>
        <p:txBody>
          <a:bodyPr rtlCol="0"/>
          <a:lstStyle>
            <a:defPPr>
              <a:defRPr lang="en-GB"/>
            </a:defPPr>
          </a:lstStyle>
          <a:p>
            <a:pPr rtl="0"/>
            <a:r>
              <a:rPr lang="en-GB" dirty="0"/>
              <a:t>You don’t know what you don’t know</a:t>
            </a:r>
          </a:p>
        </p:txBody>
      </p:sp>
      <p:graphicFrame>
        <p:nvGraphicFramePr>
          <p:cNvPr id="6" name="Table 5">
            <a:extLst>
              <a:ext uri="{FF2B5EF4-FFF2-40B4-BE49-F238E27FC236}">
                <a16:creationId xmlns:a16="http://schemas.microsoft.com/office/drawing/2014/main" id="{9976B77C-0399-F9D8-E3D5-6DF154AC21A0}"/>
              </a:ext>
            </a:extLst>
          </p:cNvPr>
          <p:cNvGraphicFramePr>
            <a:graphicFrameLocks noGrp="1"/>
          </p:cNvGraphicFramePr>
          <p:nvPr>
            <p:extLst>
              <p:ext uri="{D42A27DB-BD31-4B8C-83A1-F6EECF244321}">
                <p14:modId xmlns:p14="http://schemas.microsoft.com/office/powerpoint/2010/main" val="4069939278"/>
              </p:ext>
            </p:extLst>
          </p:nvPr>
        </p:nvGraphicFramePr>
        <p:xfrm>
          <a:off x="7331364" y="1265383"/>
          <a:ext cx="3721822" cy="4114800"/>
        </p:xfrm>
        <a:graphic>
          <a:graphicData uri="http://schemas.openxmlformats.org/drawingml/2006/table">
            <a:tbl>
              <a:tblPr firstRow="1" bandRow="1"/>
              <a:tblGrid>
                <a:gridCol w="3721822">
                  <a:extLst>
                    <a:ext uri="{9D8B030D-6E8A-4147-A177-3AD203B41FA5}">
                      <a16:colId xmlns:a16="http://schemas.microsoft.com/office/drawing/2014/main" val="2298060000"/>
                    </a:ext>
                  </a:extLst>
                </a:gridCol>
              </a:tblGrid>
              <a:tr h="755631">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3600" dirty="0">
                          <a:latin typeface="+mn-lt"/>
                          <a:cs typeface="Gill Sans Light" panose="020B0302020104020203" pitchFamily="34" charset="-79"/>
                        </a:rPr>
                        <a:t>INTRODUCTION</a:t>
                      </a:r>
                    </a:p>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3600" dirty="0">
                          <a:latin typeface="+mn-lt"/>
                          <a:cs typeface="Gill Sans Light" panose="020B0302020104020203" pitchFamily="34" charset="-79"/>
                        </a:rPr>
                        <a:t>History of Needles</a:t>
                      </a:r>
                    </a:p>
                    <a:p>
                      <a:pPr algn="r" rtl="0"/>
                      <a:endParaRPr lang="en-GB" sz="360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5490315"/>
                  </a:ext>
                </a:extLst>
              </a:tr>
              <a:tr h="1054249">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3600" dirty="0">
                          <a:latin typeface="+mn-lt"/>
                          <a:cs typeface="Gill Sans Light" panose="020B0302020104020203" pitchFamily="34" charset="-79"/>
                        </a:rPr>
                        <a:t>Hand Sewing</a:t>
                      </a:r>
                    </a:p>
                    <a:p>
                      <a:pPr marL="0" algn="r" defTabSz="914400" rtl="0" eaLnBrk="1" latinLnBrk="0" hangingPunct="1"/>
                      <a:endParaRPr lang="en-GB" sz="36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6475082"/>
                  </a:ext>
                </a:extLst>
              </a:tr>
              <a:tr h="1075765">
                <a:tc>
                  <a:txBody>
                    <a:bodyPr/>
                    <a:lstStyle>
                      <a:defPPr>
                        <a:defRPr lang="en-GB"/>
                      </a:defPPr>
                    </a:lstStyle>
                    <a:p>
                      <a:pPr marL="0" marR="0" lvl="0" indent="0" algn="r" defTabSz="914400" rtl="0" eaLnBrk="1" fontAlgn="auto" latinLnBrk="0" hangingPunct="1">
                        <a:lnSpc>
                          <a:spcPct val="100000"/>
                        </a:lnSpc>
                        <a:spcBef>
                          <a:spcPts val="0"/>
                        </a:spcBef>
                        <a:spcAft>
                          <a:spcPts val="0"/>
                        </a:spcAft>
                        <a:buClrTx/>
                        <a:buSzTx/>
                        <a:buFontTx/>
                        <a:buNone/>
                        <a:tabLst/>
                        <a:defRPr lang="en-GB"/>
                      </a:pPr>
                      <a:r>
                        <a:rPr lang="en-GB" sz="3600" dirty="0">
                          <a:latin typeface="+mn-lt"/>
                          <a:cs typeface="Gill Sans Light" panose="020B0302020104020203" pitchFamily="34" charset="-79"/>
                        </a:rPr>
                        <a:t>Machine Sewing</a:t>
                      </a:r>
                    </a:p>
                    <a:p>
                      <a:pPr marL="0" algn="r" defTabSz="914400" rtl="0" eaLnBrk="1" latinLnBrk="0" hangingPunct="1"/>
                      <a:endParaRPr lang="en-GB" sz="36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25252"/>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295564" y="397163"/>
            <a:ext cx="11563927" cy="5310910"/>
          </a:xfrm>
        </p:spPr>
        <p:txBody>
          <a:bodyPr rtlCol="0"/>
          <a:lstStyle>
            <a:defPPr>
              <a:defRPr lang="en-GB"/>
            </a:defPPr>
          </a:lstStyle>
          <a:p>
            <a:pPr>
              <a:lnSpc>
                <a:spcPct val="115000"/>
              </a:lnSpc>
              <a:spcAft>
                <a:spcPts val="800"/>
              </a:spcAft>
            </a:pPr>
            <a:r>
              <a:rPr lang="en-GB" sz="4400" dirty="0">
                <a:solidFill>
                  <a:schemeClr val="tx1"/>
                </a:solidFill>
              </a:rPr>
              <a:t>The invention of the first hand sewing needles is difficult to pinpoint to a single inventor, as they emerged from various ancient civilizations across the globe, with the earliest evidence of bone needles found dating back over 50,000 years.</a:t>
            </a:r>
            <a:br>
              <a:rPr lang="en-GB" sz="4400" dirty="0">
                <a:solidFill>
                  <a:schemeClr val="tx1"/>
                </a:solidFill>
              </a:rPr>
            </a:br>
            <a:endParaRPr lang="en-GB" sz="4400" dirty="0">
              <a:solidFill>
                <a:schemeClr val="tx1"/>
              </a:solidFill>
            </a:endParaRPr>
          </a:p>
        </p:txBody>
      </p:sp>
    </p:spTree>
    <p:extLst>
      <p:ext uri="{BB962C8B-B14F-4D97-AF65-F5344CB8AC3E}">
        <p14:creationId xmlns:p14="http://schemas.microsoft.com/office/powerpoint/2010/main" val="520000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9B6F1-6044-953C-F04D-C9A89AC44FBB}"/>
              </a:ext>
            </a:extLst>
          </p:cNvPr>
          <p:cNvSpPr>
            <a:spLocks noGrp="1"/>
          </p:cNvSpPr>
          <p:nvPr>
            <p:ph type="title"/>
          </p:nvPr>
        </p:nvSpPr>
        <p:spPr>
          <a:xfrm>
            <a:off x="360218" y="637309"/>
            <a:ext cx="11323782" cy="6220691"/>
          </a:xfrm>
        </p:spPr>
        <p:txBody>
          <a:bodyPr/>
          <a:lstStyle/>
          <a:p>
            <a:r>
              <a:rPr lang="en-GB" sz="48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Needle making in Britain</a:t>
            </a:r>
            <a:br>
              <a:rPr lang="en-GB" sz="4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4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dates back circa 300 years. The first evidence of needle making in its more conventional form was to be found in various monasteries and ecclesiastical centres throughout the county. Bordesley Abbey, founded in 1156, about a mile north of Redditch, was probably the earliest foothold of our industry in the Redditch area. </a:t>
            </a:r>
            <a:br>
              <a:rPr lang="en-GB" sz="4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GB" sz="4800" dirty="0">
              <a:solidFill>
                <a:schemeClr val="tx1"/>
              </a:solidFill>
            </a:endParaRPr>
          </a:p>
        </p:txBody>
      </p:sp>
      <p:sp>
        <p:nvSpPr>
          <p:cNvPr id="3" name="Text Placeholder 2">
            <a:extLst>
              <a:ext uri="{FF2B5EF4-FFF2-40B4-BE49-F238E27FC236}">
                <a16:creationId xmlns:a16="http://schemas.microsoft.com/office/drawing/2014/main" id="{108D8CFC-C23C-A577-0CBA-C18A3E64C4E4}"/>
              </a:ext>
            </a:extLst>
          </p:cNvPr>
          <p:cNvSpPr>
            <a:spLocks noGrp="1"/>
          </p:cNvSpPr>
          <p:nvPr>
            <p:ph type="body" idx="1"/>
          </p:nvPr>
        </p:nvSpPr>
        <p:spPr>
          <a:xfrm>
            <a:off x="7509164" y="6309073"/>
            <a:ext cx="104233" cy="45719"/>
          </a:xfrm>
        </p:spPr>
        <p:txBody>
          <a:bodyPr>
            <a:normAutofit fontScale="25000" lnSpcReduction="20000"/>
          </a:bodyPr>
          <a:lstStyle/>
          <a:p>
            <a:r>
              <a:rPr lang="en-GB" dirty="0"/>
              <a:t>..</a:t>
            </a:r>
          </a:p>
        </p:txBody>
      </p:sp>
    </p:spTree>
    <p:extLst>
      <p:ext uri="{BB962C8B-B14F-4D97-AF65-F5344CB8AC3E}">
        <p14:creationId xmlns:p14="http://schemas.microsoft.com/office/powerpoint/2010/main" val="155645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5143-21D1-8256-2204-BF2BE0600E81}"/>
              </a:ext>
            </a:extLst>
          </p:cNvPr>
          <p:cNvSpPr>
            <a:spLocks noGrp="1"/>
          </p:cNvSpPr>
          <p:nvPr>
            <p:ph type="title"/>
          </p:nvPr>
        </p:nvSpPr>
        <p:spPr>
          <a:xfrm>
            <a:off x="175491" y="1126836"/>
            <a:ext cx="11674763" cy="4987637"/>
          </a:xfrm>
        </p:spPr>
        <p:txBody>
          <a:bodyPr/>
          <a:lstStyle/>
          <a:p>
            <a:r>
              <a:rPr lang="en-GB" sz="4800" dirty="0"/>
              <a:t>THE HISTORY OF JOHN JAMES NEEDLES</a:t>
            </a:r>
            <a:br>
              <a:rPr lang="en-GB" sz="4800" dirty="0"/>
            </a:br>
            <a:br>
              <a:rPr lang="en-GB" sz="4800" dirty="0"/>
            </a:br>
            <a:r>
              <a:rPr lang="en-GB" sz="4800" dirty="0">
                <a:solidFill>
                  <a:schemeClr val="tx1"/>
                </a:solidFill>
              </a:rPr>
              <a:t>John James was formed in 1840 and registered in 1902. The name John James is synonymous with the very best of needle manufacture, quality and reliability.  The John James brand of “Finest Quality Needles” continues to be recognised by needle crafters around the globe.</a:t>
            </a:r>
          </a:p>
        </p:txBody>
      </p:sp>
      <p:sp>
        <p:nvSpPr>
          <p:cNvPr id="3" name="Text Placeholder 2">
            <a:extLst>
              <a:ext uri="{FF2B5EF4-FFF2-40B4-BE49-F238E27FC236}">
                <a16:creationId xmlns:a16="http://schemas.microsoft.com/office/drawing/2014/main" id="{EB91A3A2-09D3-28B8-D447-2B1FB18AE76F}"/>
              </a:ext>
            </a:extLst>
          </p:cNvPr>
          <p:cNvSpPr>
            <a:spLocks noGrp="1"/>
          </p:cNvSpPr>
          <p:nvPr>
            <p:ph type="body" idx="1"/>
          </p:nvPr>
        </p:nvSpPr>
        <p:spPr>
          <a:xfrm flipV="1">
            <a:off x="5578764" y="6858000"/>
            <a:ext cx="1683651" cy="45719"/>
          </a:xfrm>
        </p:spPr>
        <p:txBody>
          <a:bodyPr>
            <a:normAutofit fontScale="25000" lnSpcReduction="20000"/>
          </a:bodyPr>
          <a:lstStyle/>
          <a:p>
            <a:endParaRPr lang="en-GB" dirty="0"/>
          </a:p>
        </p:txBody>
      </p:sp>
    </p:spTree>
    <p:extLst>
      <p:ext uri="{BB962C8B-B14F-4D97-AF65-F5344CB8AC3E}">
        <p14:creationId xmlns:p14="http://schemas.microsoft.com/office/powerpoint/2010/main" val="139861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0772-52F9-246B-1527-D5CE738DB540}"/>
              </a:ext>
            </a:extLst>
          </p:cNvPr>
          <p:cNvSpPr>
            <a:spLocks noGrp="1"/>
          </p:cNvSpPr>
          <p:nvPr>
            <p:ph type="title"/>
          </p:nvPr>
        </p:nvSpPr>
        <p:spPr>
          <a:xfrm>
            <a:off x="129309" y="360218"/>
            <a:ext cx="11794835" cy="2715491"/>
          </a:xfrm>
        </p:spPr>
        <p:txBody>
          <a:bodyPr/>
          <a:lstStyle/>
          <a:p>
            <a:r>
              <a:rPr lang="en-GB" sz="4800" dirty="0"/>
              <a:t>The original John James factory appeared listed as a business for the first time in an 1860 directory of the Redditch area. </a:t>
            </a:r>
          </a:p>
        </p:txBody>
      </p:sp>
      <p:sp>
        <p:nvSpPr>
          <p:cNvPr id="3" name="Text Placeholder 2">
            <a:extLst>
              <a:ext uri="{FF2B5EF4-FFF2-40B4-BE49-F238E27FC236}">
                <a16:creationId xmlns:a16="http://schemas.microsoft.com/office/drawing/2014/main" id="{DA5C7A46-D706-4798-1840-E32D7F77D6F6}"/>
              </a:ext>
            </a:extLst>
          </p:cNvPr>
          <p:cNvSpPr>
            <a:spLocks noGrp="1"/>
          </p:cNvSpPr>
          <p:nvPr>
            <p:ph type="body" idx="1"/>
          </p:nvPr>
        </p:nvSpPr>
        <p:spPr>
          <a:xfrm flipH="1" flipV="1">
            <a:off x="-246748" y="4424392"/>
            <a:ext cx="45719" cy="45719"/>
          </a:xfrm>
        </p:spPr>
        <p:txBody>
          <a:bodyPr>
            <a:normAutofit fontScale="25000" lnSpcReduction="20000"/>
          </a:bodyPr>
          <a:lstStyle/>
          <a:p>
            <a:endParaRPr lang="en-GB" dirty="0"/>
          </a:p>
        </p:txBody>
      </p:sp>
      <p:pic>
        <p:nvPicPr>
          <p:cNvPr id="5" name="Picture 4">
            <a:extLst>
              <a:ext uri="{FF2B5EF4-FFF2-40B4-BE49-F238E27FC236}">
                <a16:creationId xmlns:a16="http://schemas.microsoft.com/office/drawing/2014/main" id="{2B08296A-E65F-1E46-BE3D-6845105AB8FF}"/>
              </a:ext>
            </a:extLst>
          </p:cNvPr>
          <p:cNvPicPr>
            <a:picLocks noChangeAspect="1"/>
          </p:cNvPicPr>
          <p:nvPr/>
        </p:nvPicPr>
        <p:blipFill>
          <a:blip r:embed="rId3"/>
          <a:stretch>
            <a:fillRect/>
          </a:stretch>
        </p:blipFill>
        <p:spPr>
          <a:xfrm>
            <a:off x="229465" y="4055715"/>
            <a:ext cx="4453372" cy="2695462"/>
          </a:xfrm>
          <a:prstGeom prst="rect">
            <a:avLst/>
          </a:prstGeom>
        </p:spPr>
      </p:pic>
    </p:spTree>
    <p:extLst>
      <p:ext uri="{BB962C8B-B14F-4D97-AF65-F5344CB8AC3E}">
        <p14:creationId xmlns:p14="http://schemas.microsoft.com/office/powerpoint/2010/main" val="1815526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43708C-48B9-751B-0F3E-A0CC34181AC4}"/>
              </a:ext>
            </a:extLst>
          </p:cNvPr>
          <p:cNvPicPr>
            <a:picLocks noChangeAspect="1"/>
          </p:cNvPicPr>
          <p:nvPr/>
        </p:nvPicPr>
        <p:blipFill>
          <a:blip r:embed="rId3"/>
          <a:stretch>
            <a:fillRect/>
          </a:stretch>
        </p:blipFill>
        <p:spPr>
          <a:xfrm>
            <a:off x="257154" y="226868"/>
            <a:ext cx="4407210" cy="6229351"/>
          </a:xfrm>
          <a:prstGeom prst="rect">
            <a:avLst/>
          </a:prstGeom>
        </p:spPr>
      </p:pic>
      <p:sp>
        <p:nvSpPr>
          <p:cNvPr id="5" name="TextBox 4">
            <a:extLst>
              <a:ext uri="{FF2B5EF4-FFF2-40B4-BE49-F238E27FC236}">
                <a16:creationId xmlns:a16="http://schemas.microsoft.com/office/drawing/2014/main" id="{9E7C0479-51FA-FAB7-7EDB-95F5284827CE}"/>
              </a:ext>
            </a:extLst>
          </p:cNvPr>
          <p:cNvSpPr txBox="1"/>
          <p:nvPr/>
        </p:nvSpPr>
        <p:spPr>
          <a:xfrm>
            <a:off x="5310909" y="0"/>
            <a:ext cx="5920509" cy="6401753"/>
          </a:xfrm>
          <a:prstGeom prst="rect">
            <a:avLst/>
          </a:prstGeom>
          <a:noFill/>
        </p:spPr>
        <p:txBody>
          <a:bodyPr wrap="square" rtlCol="0">
            <a:spAutoFit/>
          </a:bodyPr>
          <a:lstStyle/>
          <a:p>
            <a:r>
              <a:rPr lang="en-GB" sz="3400" dirty="0"/>
              <a:t>Included in your handout is a guide to understand which hand needle to use for different fabric types and application. There are needles for each application.</a:t>
            </a:r>
          </a:p>
          <a:p>
            <a:r>
              <a:rPr lang="en-GB" sz="3400" dirty="0"/>
              <a:t>Visit the John James web site to print out an A4 sheet which gives you the actual sizes of the needle. There is a link on our website</a:t>
            </a:r>
          </a:p>
          <a:p>
            <a:r>
              <a:rPr lang="en-GB" sz="3400" dirty="0"/>
              <a:t>A rule of thumb is the larger the number given to a needle, the smaller the eye and length</a:t>
            </a:r>
            <a:r>
              <a:rPr lang="en-GB" sz="3600" dirty="0"/>
              <a:t>.</a:t>
            </a:r>
          </a:p>
        </p:txBody>
      </p:sp>
    </p:spTree>
    <p:extLst>
      <p:ext uri="{BB962C8B-B14F-4D97-AF65-F5344CB8AC3E}">
        <p14:creationId xmlns:p14="http://schemas.microsoft.com/office/powerpoint/2010/main" val="1952721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p:txBody>
          <a:bodyPr rtlCol="0"/>
          <a:lstStyle>
            <a:defPPr>
              <a:defRPr lang="en-GB"/>
            </a:defPPr>
          </a:lstStyle>
          <a:p>
            <a:pPr rtl="0"/>
            <a:r>
              <a:rPr lang="en-GB"/>
              <a:t>introduction</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2"/>
          </p:nvPr>
        </p:nvSpPr>
        <p:spPr/>
        <p:txBody>
          <a:bodyPr rtlCol="0">
            <a:normAutofit/>
          </a:bodyPr>
          <a:lstStyle>
            <a:defPPr>
              <a:defRPr lang="en-GB"/>
            </a:defPPr>
          </a:lstStyle>
          <a:p>
            <a:pPr rtl="0"/>
            <a:r>
              <a:rPr lang="en-GB" sz="3600" dirty="0"/>
              <a:t>Your sewing machine is</a:t>
            </a:r>
          </a:p>
          <a:p>
            <a:pPr rtl="0"/>
            <a:r>
              <a:rPr lang="en-GB" sz="3600" dirty="0"/>
              <a:t>only as good as the</a:t>
            </a:r>
          </a:p>
          <a:p>
            <a:pPr rtl="0"/>
            <a:r>
              <a:rPr lang="en-GB" sz="3600" dirty="0"/>
              <a:t>needles you use!</a:t>
            </a:r>
          </a:p>
        </p:txBody>
      </p:sp>
      <p:sp>
        <p:nvSpPr>
          <p:cNvPr id="2" name="Date Placeholder 1">
            <a:extLst>
              <a:ext uri="{FF2B5EF4-FFF2-40B4-BE49-F238E27FC236}">
                <a16:creationId xmlns:a16="http://schemas.microsoft.com/office/drawing/2014/main" id="{DA884D8B-635B-7402-1437-04A104C24B54}"/>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3" name="Footer Placeholder 2">
            <a:extLst>
              <a:ext uri="{FF2B5EF4-FFF2-40B4-BE49-F238E27FC236}">
                <a16:creationId xmlns:a16="http://schemas.microsoft.com/office/drawing/2014/main" id="{FAD9BE9C-B5EA-5DA0-9156-6E05D3882992}"/>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pPr rtl="0"/>
              <a:t>8</a:t>
            </a:fld>
            <a:endParaRPr lang="en-GB" dirty="0"/>
          </a:p>
        </p:txBody>
      </p:sp>
      <p:sp>
        <p:nvSpPr>
          <p:cNvPr id="9" name="Picture Placeholder 8">
            <a:extLst>
              <a:ext uri="{FF2B5EF4-FFF2-40B4-BE49-F238E27FC236}">
                <a16:creationId xmlns:a16="http://schemas.microsoft.com/office/drawing/2014/main" id="{93BDD798-90D5-1BF9-3B50-8A970ABC112D}"/>
              </a:ext>
            </a:extLst>
          </p:cNvPr>
          <p:cNvSpPr>
            <a:spLocks noGrp="1"/>
          </p:cNvSpPr>
          <p:nvPr>
            <p:ph type="pic" idx="1"/>
          </p:nvPr>
        </p:nvSpPr>
        <p:spPr/>
      </p:sp>
      <p:pic>
        <p:nvPicPr>
          <p:cNvPr id="7" name="Picture 6">
            <a:extLst>
              <a:ext uri="{FF2B5EF4-FFF2-40B4-BE49-F238E27FC236}">
                <a16:creationId xmlns:a16="http://schemas.microsoft.com/office/drawing/2014/main" id="{186A36AB-36EC-2AF1-4512-117FE127A2B0}"/>
              </a:ext>
            </a:extLst>
          </p:cNvPr>
          <p:cNvPicPr>
            <a:picLocks noChangeAspect="1"/>
          </p:cNvPicPr>
          <p:nvPr/>
        </p:nvPicPr>
        <p:blipFill>
          <a:blip r:embed="rId3"/>
          <a:srcRect l="20424" r="21960"/>
          <a:stretch/>
        </p:blipFill>
        <p:spPr>
          <a:xfrm>
            <a:off x="5429689" y="1135350"/>
            <a:ext cx="6585527" cy="4772025"/>
          </a:xfrm>
          <a:prstGeom prst="rect">
            <a:avLst/>
          </a:prstGeom>
        </p:spPr>
      </p:pic>
    </p:spTree>
    <p:extLst>
      <p:ext uri="{BB962C8B-B14F-4D97-AF65-F5344CB8AC3E}">
        <p14:creationId xmlns:p14="http://schemas.microsoft.com/office/powerpoint/2010/main" val="343507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23087F1-0A22-4E04-6B3F-B1DDA246A111}"/>
              </a:ext>
            </a:extLst>
          </p:cNvPr>
          <p:cNvSpPr>
            <a:spLocks noGrp="1"/>
          </p:cNvSpPr>
          <p:nvPr>
            <p:ph type="dt" sz="half" idx="10"/>
          </p:nvPr>
        </p:nvSpPr>
        <p:spPr/>
        <p:txBody>
          <a:bodyPr rtlCol="0"/>
          <a:lstStyle>
            <a:defPPr>
              <a:defRPr lang="en-GB"/>
            </a:defPPr>
          </a:lstStyle>
          <a:p>
            <a:pPr rtl="0"/>
            <a:r>
              <a:rPr lang="en-US"/>
              <a:t>2025</a:t>
            </a:r>
            <a:endParaRPr lang="en-GB"/>
          </a:p>
        </p:txBody>
      </p:sp>
      <p:sp>
        <p:nvSpPr>
          <p:cNvPr id="7" name="Footer Placeholder 6">
            <a:extLst>
              <a:ext uri="{FF2B5EF4-FFF2-40B4-BE49-F238E27FC236}">
                <a16:creationId xmlns:a16="http://schemas.microsoft.com/office/drawing/2014/main" id="{8FD92B98-444C-00D2-3246-91E7E1BFB673}"/>
              </a:ext>
            </a:extLst>
          </p:cNvPr>
          <p:cNvSpPr>
            <a:spLocks noGrp="1"/>
          </p:cNvSpPr>
          <p:nvPr>
            <p:ph type="ftr" sz="quarter" idx="11"/>
          </p:nvPr>
        </p:nvSpPr>
        <p:spPr/>
        <p:txBody>
          <a:bodyPr rtlCol="0"/>
          <a:lstStyle>
            <a:defPPr>
              <a:defRPr lang="en-GB"/>
            </a:defPPr>
          </a:lstStyle>
          <a:p>
            <a:pPr rtl="0"/>
            <a:r>
              <a:rPr lang="en-GB"/>
              <a:t>There is More to Needles than Threading The Eye</a:t>
            </a:r>
          </a:p>
        </p:txBody>
      </p:sp>
      <p:sp>
        <p:nvSpPr>
          <p:cNvPr id="9" name="Slide Number Placeholder 8">
            <a:extLst>
              <a:ext uri="{FF2B5EF4-FFF2-40B4-BE49-F238E27FC236}">
                <a16:creationId xmlns:a16="http://schemas.microsoft.com/office/drawing/2014/main" id="{CFCF8520-CF3A-DEEA-6A9F-571CC04E7ADA}"/>
              </a:ext>
            </a:extLst>
          </p:cNvPr>
          <p:cNvSpPr>
            <a:spLocks noGrp="1"/>
          </p:cNvSpPr>
          <p:nvPr>
            <p:ph type="sldNum" sz="quarter" idx="12"/>
          </p:nvPr>
        </p:nvSpPr>
        <p:spPr/>
        <p:txBody>
          <a:bodyPr rtlCol="0"/>
          <a:lstStyle>
            <a:defPPr>
              <a:defRPr lang="en-GB"/>
            </a:defPPr>
          </a:lstStyle>
          <a:p>
            <a:pPr rtl="0"/>
            <a:fld id="{58FB4751-880F-D840-AAA9-3A15815CC996}" type="slidenum">
              <a:rPr lang="en-GB" smtClean="0"/>
              <a:t>9</a:t>
            </a:fld>
            <a:endParaRPr lang="en-GB" dirty="0"/>
          </a:p>
        </p:txBody>
      </p:sp>
      <p:pic>
        <p:nvPicPr>
          <p:cNvPr id="10" name="Picture 9">
            <a:extLst>
              <a:ext uri="{FF2B5EF4-FFF2-40B4-BE49-F238E27FC236}">
                <a16:creationId xmlns:a16="http://schemas.microsoft.com/office/drawing/2014/main" id="{B23F37E4-D59D-E780-9ABD-1BC966C47B46}"/>
              </a:ext>
            </a:extLst>
          </p:cNvPr>
          <p:cNvPicPr>
            <a:picLocks noChangeAspect="1"/>
          </p:cNvPicPr>
          <p:nvPr/>
        </p:nvPicPr>
        <p:blipFill>
          <a:blip r:embed="rId3"/>
          <a:srcRect l="27701" r="23814"/>
          <a:stretch/>
        </p:blipFill>
        <p:spPr>
          <a:xfrm>
            <a:off x="110836" y="71628"/>
            <a:ext cx="4880956" cy="6393180"/>
          </a:xfrm>
          <a:prstGeom prst="rect">
            <a:avLst/>
          </a:prstGeom>
        </p:spPr>
      </p:pic>
      <p:sp>
        <p:nvSpPr>
          <p:cNvPr id="13" name="TextBox 12">
            <a:extLst>
              <a:ext uri="{FF2B5EF4-FFF2-40B4-BE49-F238E27FC236}">
                <a16:creationId xmlns:a16="http://schemas.microsoft.com/office/drawing/2014/main" id="{B0A69CEC-03DF-44C9-7A3C-3DB58BB97AB7}"/>
              </a:ext>
            </a:extLst>
          </p:cNvPr>
          <p:cNvSpPr txBox="1"/>
          <p:nvPr/>
        </p:nvSpPr>
        <p:spPr>
          <a:xfrm>
            <a:off x="4991792" y="166255"/>
            <a:ext cx="7089372" cy="5632311"/>
          </a:xfrm>
          <a:prstGeom prst="rect">
            <a:avLst/>
          </a:prstGeom>
          <a:noFill/>
        </p:spPr>
        <p:txBody>
          <a:bodyPr wrap="square" rtlCol="0">
            <a:spAutoFit/>
          </a:bodyPr>
          <a:lstStyle/>
          <a:p>
            <a:pPr>
              <a:buNone/>
            </a:pPr>
            <a:r>
              <a:rPr lang="en-GB" dirty="0"/>
              <a:t>The top part of a sewing machine needle – the part that is inserted into the sewing machine’s needle bar – is known as the shank. Household sewing machine needles by SCHMETZ have a flat shank, which makes sure that the needle is always in the right position and cannot be inserted incorrectly. The butt of a SCHMETZ needle is also </a:t>
            </a:r>
            <a:r>
              <a:rPr lang="en-GB" dirty="0" err="1"/>
              <a:t>beveled</a:t>
            </a:r>
            <a:r>
              <a:rPr lang="en-GB" dirty="0"/>
              <a:t>, making the needle easier to insert into the needle bar.</a:t>
            </a:r>
            <a:br>
              <a:rPr lang="en-GB" dirty="0"/>
            </a:br>
            <a:br>
              <a:rPr lang="en-GB" dirty="0"/>
            </a:br>
            <a:r>
              <a:rPr lang="en-GB" dirty="0"/>
              <a:t>The </a:t>
            </a:r>
            <a:r>
              <a:rPr lang="en-GB" dirty="0" err="1">
                <a:hlinkClick r:id="rId4" tooltip="color marking"/>
              </a:rPr>
              <a:t>color</a:t>
            </a:r>
            <a:r>
              <a:rPr lang="en-GB" dirty="0">
                <a:hlinkClick r:id="rId4" tooltip="color marking"/>
              </a:rPr>
              <a:t> marking </a:t>
            </a:r>
            <a:r>
              <a:rPr lang="en-GB" dirty="0"/>
              <a:t>lets you know the type and size of the needle at a glance.</a:t>
            </a:r>
            <a:br>
              <a:rPr lang="en-GB" dirty="0"/>
            </a:br>
            <a:br>
              <a:rPr lang="en-GB" dirty="0"/>
            </a:br>
            <a:r>
              <a:rPr lang="en-GB" dirty="0"/>
              <a:t>The long groove protects the thread, ensuring that it does not get damaged during transportation through the fabric.</a:t>
            </a:r>
            <a:br>
              <a:rPr lang="en-GB" dirty="0"/>
            </a:br>
            <a:br>
              <a:rPr lang="en-GB" dirty="0"/>
            </a:br>
            <a:r>
              <a:rPr lang="en-GB" dirty="0"/>
              <a:t>The scarf creates more space for the hook so that the loop is easier to catch to form the stitch.</a:t>
            </a:r>
            <a:br>
              <a:rPr lang="en-GB" dirty="0"/>
            </a:br>
            <a:r>
              <a:rPr lang="en-GB" dirty="0"/>
              <a:t>The shape of the </a:t>
            </a:r>
            <a:r>
              <a:rPr lang="en-GB" dirty="0">
                <a:hlinkClick r:id="rId5" tooltip="needle point"/>
              </a:rPr>
              <a:t>needle point </a:t>
            </a:r>
            <a:r>
              <a:rPr lang="en-GB" dirty="0"/>
              <a:t>and </a:t>
            </a:r>
            <a:r>
              <a:rPr lang="en-GB" b="1" dirty="0"/>
              <a:t>tip</a:t>
            </a:r>
            <a:r>
              <a:rPr lang="en-GB" dirty="0"/>
              <a:t> varies depending on the needle type. This makes sure the needle is always ideally suited to the material in question.</a:t>
            </a:r>
          </a:p>
          <a:p>
            <a:pPr>
              <a:buNone/>
            </a:pPr>
            <a:endParaRPr lang="en-GB" dirty="0"/>
          </a:p>
          <a:p>
            <a:pPr>
              <a:buNone/>
            </a:pPr>
            <a:r>
              <a:rPr lang="en-GB" dirty="0"/>
              <a:t>The NM number ( originally created by Singer)is the diameter of the needle blade multiplied by 100. A sewing machine needle with a blade diameter of 0.75 mm therefore corresponds to NM 75. </a:t>
            </a:r>
          </a:p>
        </p:txBody>
      </p:sp>
    </p:spTree>
    <p:extLst>
      <p:ext uri="{BB962C8B-B14F-4D97-AF65-F5344CB8AC3E}">
        <p14:creationId xmlns:p14="http://schemas.microsoft.com/office/powerpoint/2010/main" val="1699088621"/>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23_TF11964407_Win32" id="{B93CAFD1-3682-48B9-AB4D-B17AE97EAEF6}" vid="{42E63F67-4AC8-49A2-8D09-A38E4C6451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{D70FEB1E-9288-4B7F-98E5-49964ED7AAD3}tf11964407_win32</Template>
  <TotalTime>2349</TotalTime>
  <Words>789</Words>
  <Application>Microsoft Office PowerPoint</Application>
  <PresentationFormat>Widescreen</PresentationFormat>
  <Paragraphs>90</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AvenirNext-Bold</vt:lpstr>
      <vt:lpstr>AvenirNext-Regular</vt:lpstr>
      <vt:lpstr>Calibri</vt:lpstr>
      <vt:lpstr>Courier New</vt:lpstr>
      <vt:lpstr>Gill Sans Nova</vt:lpstr>
      <vt:lpstr>Gill Sans Nova Light</vt:lpstr>
      <vt:lpstr>Sagona Book</vt:lpstr>
      <vt:lpstr>Office Theme</vt:lpstr>
      <vt:lpstr>There is More to Needles than Threading The Eye</vt:lpstr>
      <vt:lpstr>You don’t know what you don’t know</vt:lpstr>
      <vt:lpstr>The invention of the first hand sewing needles is difficult to pinpoint to a single inventor, as they emerged from various ancient civilizations across the globe, with the earliest evidence of bone needles found dating back over 50,000 years. </vt:lpstr>
      <vt:lpstr>Needle making in Britain dates back circa 300 years. The first evidence of needle making in its more conventional form was to be found in various monasteries and ecclesiastical centres throughout the county. Bordesley Abbey, founded in 1156, about a mile north of Redditch, was probably the earliest foothold of our industry in the Redditch area.  </vt:lpstr>
      <vt:lpstr>THE HISTORY OF JOHN JAMES NEEDLES  John James was formed in 1840 and registered in 1902. The name John James is synonymous with the very best of needle manufacture, quality and reliability.  The John James brand of “Finest Quality Needles” continues to be recognised by needle crafters around the globe.</vt:lpstr>
      <vt:lpstr>The original John James factory appeared listed as a business for the first time in an 1860 directory of the Redditch area. </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Heath</dc:creator>
  <cp:lastModifiedBy>Barbara Heath</cp:lastModifiedBy>
  <cp:revision>4</cp:revision>
  <dcterms:created xsi:type="dcterms:W3CDTF">2025-03-14T14:44:22Z</dcterms:created>
  <dcterms:modified xsi:type="dcterms:W3CDTF">2025-03-16T14:19:20Z</dcterms:modified>
</cp:coreProperties>
</file>